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82" r:id="rId1"/>
  </p:sldMasterIdLst>
  <p:notesMasterIdLst>
    <p:notesMasterId r:id="rId83"/>
  </p:notesMasterIdLst>
  <p:handoutMasterIdLst>
    <p:handoutMasterId r:id="rId84"/>
  </p:handoutMasterIdLst>
  <p:sldIdLst>
    <p:sldId id="334" r:id="rId2"/>
    <p:sldId id="401" r:id="rId3"/>
    <p:sldId id="402" r:id="rId4"/>
    <p:sldId id="386" r:id="rId5"/>
    <p:sldId id="317" r:id="rId6"/>
    <p:sldId id="390" r:id="rId7"/>
    <p:sldId id="391" r:id="rId8"/>
    <p:sldId id="392" r:id="rId9"/>
    <p:sldId id="393" r:id="rId10"/>
    <p:sldId id="394" r:id="rId11"/>
    <p:sldId id="395" r:id="rId12"/>
    <p:sldId id="396" r:id="rId13"/>
    <p:sldId id="397" r:id="rId14"/>
    <p:sldId id="398" r:id="rId15"/>
    <p:sldId id="399" r:id="rId16"/>
    <p:sldId id="403" r:id="rId17"/>
    <p:sldId id="431" r:id="rId18"/>
    <p:sldId id="432" r:id="rId19"/>
    <p:sldId id="433" r:id="rId20"/>
    <p:sldId id="404" r:id="rId21"/>
    <p:sldId id="434" r:id="rId22"/>
    <p:sldId id="435" r:id="rId23"/>
    <p:sldId id="436" r:id="rId24"/>
    <p:sldId id="405" r:id="rId25"/>
    <p:sldId id="437" r:id="rId26"/>
    <p:sldId id="438" r:id="rId27"/>
    <p:sldId id="439" r:id="rId28"/>
    <p:sldId id="406" r:id="rId29"/>
    <p:sldId id="440" r:id="rId30"/>
    <p:sldId id="441" r:id="rId31"/>
    <p:sldId id="442" r:id="rId32"/>
    <p:sldId id="407" r:id="rId33"/>
    <p:sldId id="443" r:id="rId34"/>
    <p:sldId id="444" r:id="rId35"/>
    <p:sldId id="445" r:id="rId36"/>
    <p:sldId id="408" r:id="rId37"/>
    <p:sldId id="446" r:id="rId38"/>
    <p:sldId id="447" r:id="rId39"/>
    <p:sldId id="448" r:id="rId40"/>
    <p:sldId id="449" r:id="rId41"/>
    <p:sldId id="451" r:id="rId42"/>
    <p:sldId id="452" r:id="rId43"/>
    <p:sldId id="450" r:id="rId44"/>
    <p:sldId id="453" r:id="rId45"/>
    <p:sldId id="454" r:id="rId46"/>
    <p:sldId id="455" r:id="rId47"/>
    <p:sldId id="409" r:id="rId48"/>
    <p:sldId id="456" r:id="rId49"/>
    <p:sldId id="457" r:id="rId50"/>
    <p:sldId id="458" r:id="rId51"/>
    <p:sldId id="410" r:id="rId52"/>
    <p:sldId id="460" r:id="rId53"/>
    <p:sldId id="461" r:id="rId54"/>
    <p:sldId id="462" r:id="rId55"/>
    <p:sldId id="463" r:id="rId56"/>
    <p:sldId id="411" r:id="rId57"/>
    <p:sldId id="464" r:id="rId58"/>
    <p:sldId id="465" r:id="rId59"/>
    <p:sldId id="466" r:id="rId60"/>
    <p:sldId id="467" r:id="rId61"/>
    <p:sldId id="468" r:id="rId62"/>
    <p:sldId id="412" r:id="rId63"/>
    <p:sldId id="413" r:id="rId64"/>
    <p:sldId id="416" r:id="rId65"/>
    <p:sldId id="417" r:id="rId66"/>
    <p:sldId id="418" r:id="rId67"/>
    <p:sldId id="419" r:id="rId68"/>
    <p:sldId id="414" r:id="rId69"/>
    <p:sldId id="400" r:id="rId70"/>
    <p:sldId id="415" r:id="rId71"/>
    <p:sldId id="420" r:id="rId72"/>
    <p:sldId id="421" r:id="rId73"/>
    <p:sldId id="422" r:id="rId74"/>
    <p:sldId id="423" r:id="rId75"/>
    <p:sldId id="424" r:id="rId76"/>
    <p:sldId id="425" r:id="rId77"/>
    <p:sldId id="426" r:id="rId78"/>
    <p:sldId id="427" r:id="rId79"/>
    <p:sldId id="428" r:id="rId80"/>
    <p:sldId id="430" r:id="rId81"/>
    <p:sldId id="429" r:id="rId82"/>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8989" autoAdjust="0"/>
  </p:normalViewPr>
  <p:slideViewPr>
    <p:cSldViewPr>
      <p:cViewPr varScale="1">
        <p:scale>
          <a:sx n="67" d="100"/>
          <a:sy n="67" d="100"/>
        </p:scale>
        <p:origin x="2874" y="66"/>
      </p:cViewPr>
      <p:guideLst>
        <p:guide orient="horz" pos="2160"/>
        <p:guide pos="2880"/>
      </p:guideLst>
    </p:cSldViewPr>
  </p:slideViewPr>
  <p:notesTextViewPr>
    <p:cViewPr>
      <p:scale>
        <a:sx n="100" d="100"/>
        <a:sy n="100" d="100"/>
      </p:scale>
      <p:origin x="0" y="-276"/>
    </p:cViewPr>
  </p:notesTextViewPr>
  <p:sorterViewPr>
    <p:cViewPr>
      <p:scale>
        <a:sx n="100" d="100"/>
        <a:sy n="100" d="100"/>
      </p:scale>
      <p:origin x="0" y="-9936"/>
    </p:cViewPr>
  </p:sorter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pPr>
              <a:defRPr/>
            </a:pPr>
            <a:endParaRPr lang="en-US" altLang="nl-BE"/>
          </a:p>
        </p:txBody>
      </p:sp>
      <p:sp>
        <p:nvSpPr>
          <p:cNvPr id="2765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pPr>
              <a:defRPr/>
            </a:pPr>
            <a:fld id="{3574C6A6-FE6B-4EF1-A9D7-C94C76435518}" type="datetimeFigureOut">
              <a:rPr lang="en-US" altLang="nl-BE"/>
              <a:pPr>
                <a:defRPr/>
              </a:pPr>
              <a:t>10/6/2018</a:t>
            </a:fld>
            <a:endParaRPr lang="en-US" altLang="nl-BE"/>
          </a:p>
        </p:txBody>
      </p:sp>
      <p:sp>
        <p:nvSpPr>
          <p:cNvPr id="2765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pPr>
              <a:defRPr/>
            </a:pPr>
            <a:endParaRPr lang="en-US" altLang="nl-BE"/>
          </a:p>
        </p:txBody>
      </p:sp>
      <p:sp>
        <p:nvSpPr>
          <p:cNvPr id="2765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pPr>
              <a:defRPr/>
            </a:pPr>
            <a:fld id="{41C2CC0D-BE84-47D1-8F84-8C1E3927FD9F}" type="slidenum">
              <a:rPr lang="en-US" altLang="nl-BE"/>
              <a:pPr>
                <a:defRPr/>
              </a:pPr>
              <a:t>‹nr.›</a:t>
            </a:fld>
            <a:endParaRPr lang="en-US" altLang="nl-BE"/>
          </a:p>
        </p:txBody>
      </p:sp>
    </p:spTree>
    <p:extLst>
      <p:ext uri="{BB962C8B-B14F-4D97-AF65-F5344CB8AC3E}">
        <p14:creationId xmlns:p14="http://schemas.microsoft.com/office/powerpoint/2010/main" val="29989736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532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32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532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D289C186-7A08-4C98-870C-D452D54753CE}" type="slidenum">
              <a:rPr lang="en-US" altLang="nl-BE"/>
              <a:pPr>
                <a:defRPr/>
              </a:pPr>
              <a:t>‹nr.›</a:t>
            </a:fld>
            <a:endParaRPr lang="en-US" altLang="nl-BE"/>
          </a:p>
        </p:txBody>
      </p:sp>
    </p:spTree>
    <p:extLst>
      <p:ext uri="{BB962C8B-B14F-4D97-AF65-F5344CB8AC3E}">
        <p14:creationId xmlns:p14="http://schemas.microsoft.com/office/powerpoint/2010/main" val="27906601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fld id="{4298784B-D354-4D40-A740-67114A2ACAF3}" type="slidenum">
              <a:rPr lang="en-US" altLang="nl-BE" sz="1200"/>
              <a:pPr algn="r"/>
              <a:t>4</a:t>
            </a:fld>
            <a:endParaRPr lang="en-US" altLang="nl-BE" sz="120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l-BE" altLang="nl-BE" b="1" dirty="0"/>
              <a:t>Why Write Automated Tests?</a:t>
            </a:r>
          </a:p>
          <a:p>
            <a:endParaRPr lang="nl-BE" altLang="nl-BE" dirty="0"/>
          </a:p>
          <a:p>
            <a:r>
              <a:rPr lang="en-US" sz="1200" kern="1200" dirty="0">
                <a:solidFill>
                  <a:schemeClr val="tx1"/>
                </a:solidFill>
                <a:effectLst/>
                <a:latin typeface="Times New Roman" pitchFamily="18" charset="0"/>
                <a:ea typeface="+mn-ea"/>
                <a:cs typeface="+mn-cs"/>
              </a:rPr>
              <a:t>Why do we want to write automated tests in the first place? There's a number of benefits. </a:t>
            </a:r>
          </a:p>
          <a:p>
            <a:r>
              <a:rPr lang="en-US" sz="1200" kern="1200" dirty="0">
                <a:solidFill>
                  <a:schemeClr val="tx1"/>
                </a:solidFill>
                <a:effectLst/>
                <a:latin typeface="Times New Roman" pitchFamily="18" charset="0"/>
                <a:ea typeface="+mn-ea"/>
                <a:cs typeface="+mn-cs"/>
              </a:rPr>
              <a:t>First off, it helps to create a </a:t>
            </a:r>
            <a:r>
              <a:rPr lang="en-US" sz="1200" b="1" kern="1200" dirty="0">
                <a:solidFill>
                  <a:schemeClr val="tx1"/>
                </a:solidFill>
                <a:effectLst/>
                <a:latin typeface="Times New Roman" pitchFamily="18" charset="0"/>
                <a:ea typeface="+mn-ea"/>
                <a:cs typeface="+mn-cs"/>
              </a:rPr>
              <a:t>happier development team</a:t>
            </a:r>
            <a:r>
              <a:rPr lang="en-US" sz="1200" kern="1200" dirty="0">
                <a:solidFill>
                  <a:schemeClr val="tx1"/>
                </a:solidFill>
                <a:effectLst/>
                <a:latin typeface="Times New Roman" pitchFamily="18" charset="0"/>
                <a:ea typeface="+mn-ea"/>
                <a:cs typeface="+mn-cs"/>
              </a:rPr>
              <a:t>. One of the ways automated tests can help us in this regard is to find defects earlier in the development lifecycle process, so fewer bugs making it through to production means fewer late nights or weekend work trying to debug errors in production. Also, because we're spending less time firefighting problems in production, we actually get more time to work on new features or perhaps pay off some technical debt in the application. </a:t>
            </a:r>
          </a:p>
          <a:p>
            <a:r>
              <a:rPr lang="en-US" sz="1200" kern="1200" dirty="0">
                <a:solidFill>
                  <a:schemeClr val="tx1"/>
                </a:solidFill>
                <a:effectLst/>
                <a:latin typeface="Times New Roman" pitchFamily="18" charset="0"/>
                <a:ea typeface="+mn-ea"/>
                <a:cs typeface="+mn-cs"/>
              </a:rPr>
              <a:t>Automated tests can help to create </a:t>
            </a:r>
            <a:r>
              <a:rPr lang="en-US" sz="1200" b="1" kern="1200" dirty="0">
                <a:solidFill>
                  <a:schemeClr val="tx1"/>
                </a:solidFill>
                <a:effectLst/>
                <a:latin typeface="Times New Roman" pitchFamily="18" charset="0"/>
                <a:ea typeface="+mn-ea"/>
                <a:cs typeface="+mn-cs"/>
              </a:rPr>
              <a:t>happier users.</a:t>
            </a:r>
            <a:r>
              <a:rPr lang="en-US" sz="1200" kern="1200" dirty="0">
                <a:solidFill>
                  <a:schemeClr val="tx1"/>
                </a:solidFill>
                <a:effectLst/>
                <a:latin typeface="Times New Roman" pitchFamily="18" charset="0"/>
                <a:ea typeface="+mn-ea"/>
                <a:cs typeface="+mn-cs"/>
              </a:rPr>
              <a:t> So because we're finding defects sooner in the application development process, fewer defects reach production, so this means fewer defects actually surfacing to end users. Defects that reach production could involve minor annoyances to the end user, which is still not good, or more serious problems which cause data loss or application crashes. </a:t>
            </a:r>
          </a:p>
          <a:p>
            <a:r>
              <a:rPr lang="en-US" sz="1200" kern="1200" dirty="0">
                <a:solidFill>
                  <a:schemeClr val="tx1"/>
                </a:solidFill>
                <a:effectLst/>
                <a:latin typeface="Times New Roman" pitchFamily="18" charset="0"/>
                <a:ea typeface="+mn-ea"/>
                <a:cs typeface="+mn-cs"/>
              </a:rPr>
              <a:t>Automated tests can also benefit the business by </a:t>
            </a:r>
            <a:r>
              <a:rPr lang="en-US" sz="1200" b="1" kern="1200" dirty="0">
                <a:solidFill>
                  <a:schemeClr val="tx1"/>
                </a:solidFill>
                <a:effectLst/>
                <a:latin typeface="Times New Roman" pitchFamily="18" charset="0"/>
                <a:ea typeface="+mn-ea"/>
                <a:cs typeface="+mn-cs"/>
              </a:rPr>
              <a:t>reducing costs</a:t>
            </a:r>
            <a:r>
              <a:rPr lang="en-US" sz="1200" kern="1200" dirty="0">
                <a:solidFill>
                  <a:schemeClr val="tx1"/>
                </a:solidFill>
                <a:effectLst/>
                <a:latin typeface="Times New Roman" pitchFamily="18" charset="0"/>
                <a:ea typeface="+mn-ea"/>
                <a:cs typeface="+mn-cs"/>
              </a:rPr>
              <a:t>. Because we're finding defects now earlier in the development lifecycle, they're cheaper to fix. So, for example, if we've just written a line of code and we run our tests and they fail, we know we've caused a problem right there and then, as opposed to a few weeks or months down the road when we get a bug report from a customer, but they don't remember exactly what happened. We now have to go into the production environment, look through log files, and try to discover where the actual problem is. This creates additional cost for the business because rather than adding new features to the product the development team is now firefighting problems in production. </a:t>
            </a:r>
          </a:p>
          <a:p>
            <a:r>
              <a:rPr lang="en-US" sz="1200" kern="1200" dirty="0">
                <a:solidFill>
                  <a:schemeClr val="tx1"/>
                </a:solidFill>
                <a:effectLst/>
                <a:latin typeface="Times New Roman" pitchFamily="18" charset="0"/>
                <a:ea typeface="+mn-ea"/>
                <a:cs typeface="+mn-cs"/>
              </a:rPr>
              <a:t>Some of the features of good automated tests include a sense of </a:t>
            </a:r>
            <a:r>
              <a:rPr lang="en-US" sz="1200" b="1" kern="1200" dirty="0">
                <a:solidFill>
                  <a:schemeClr val="tx1"/>
                </a:solidFill>
                <a:effectLst/>
                <a:latin typeface="Times New Roman" pitchFamily="18" charset="0"/>
                <a:ea typeface="+mn-ea"/>
                <a:cs typeface="+mn-cs"/>
              </a:rPr>
              <a:t>reliability</a:t>
            </a:r>
            <a:r>
              <a:rPr lang="en-US" sz="1200" kern="1200" dirty="0">
                <a:solidFill>
                  <a:schemeClr val="tx1"/>
                </a:solidFill>
                <a:effectLst/>
                <a:latin typeface="Times New Roman" pitchFamily="18" charset="0"/>
                <a:ea typeface="+mn-ea"/>
                <a:cs typeface="+mn-cs"/>
              </a:rPr>
              <a:t>. So we're running exactly the same test code each and every time we execute our tests. This means if nothing has changed in the code base we should get exactly the same results, pass or fail, that we did the last time. Also, because our testing is automated now, there's no variance between test runs due to human error. So, for example, if a developer or tester is running the application and checking that code features work, there's some potential now for human error in the process, which could result in bug reports when they're not actually bugs or misdiagnosis of existing bugs. </a:t>
            </a:r>
          </a:p>
          <a:p>
            <a:r>
              <a:rPr lang="en-US" sz="1200" kern="1200" dirty="0">
                <a:solidFill>
                  <a:schemeClr val="tx1"/>
                </a:solidFill>
                <a:effectLst/>
                <a:latin typeface="Times New Roman" pitchFamily="18" charset="0"/>
                <a:ea typeface="+mn-ea"/>
                <a:cs typeface="+mn-cs"/>
              </a:rPr>
              <a:t>Automated tests also give us </a:t>
            </a:r>
            <a:r>
              <a:rPr lang="en-US" sz="1200" b="1" kern="1200" dirty="0">
                <a:solidFill>
                  <a:schemeClr val="tx1"/>
                </a:solidFill>
                <a:effectLst/>
                <a:latin typeface="Times New Roman" pitchFamily="18" charset="0"/>
                <a:ea typeface="+mn-ea"/>
                <a:cs typeface="+mn-cs"/>
              </a:rPr>
              <a:t>faster execution </a:t>
            </a:r>
            <a:r>
              <a:rPr lang="en-US" sz="1200" kern="1200" dirty="0">
                <a:solidFill>
                  <a:schemeClr val="tx1"/>
                </a:solidFill>
                <a:effectLst/>
                <a:latin typeface="Times New Roman" pitchFamily="18" charset="0"/>
                <a:ea typeface="+mn-ea"/>
                <a:cs typeface="+mn-cs"/>
              </a:rPr>
              <a:t>of our test runs, so we can more quickly execute a suite of tests that are automated than we can if a human has to perform these tests manually.</a:t>
            </a:r>
            <a:endParaRPr lang="nl-BE" altLang="nl-BE" dirty="0"/>
          </a:p>
        </p:txBody>
      </p:sp>
    </p:spTree>
    <p:extLst>
      <p:ext uri="{BB962C8B-B14F-4D97-AF65-F5344CB8AC3E}">
        <p14:creationId xmlns:p14="http://schemas.microsoft.com/office/powerpoint/2010/main" val="3139792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Times New Roman" pitchFamily="18" charset="0"/>
                <a:ea typeface="+mn-ea"/>
                <a:cs typeface="+mn-cs"/>
              </a:rPr>
              <a:t>Enabling </a:t>
            </a:r>
            <a:r>
              <a:rPr lang="en-US" sz="1200" b="1" kern="1200" dirty="0" err="1">
                <a:solidFill>
                  <a:schemeClr val="tx1"/>
                </a:solidFill>
                <a:effectLst/>
                <a:latin typeface="Times New Roman" pitchFamily="18" charset="0"/>
                <a:ea typeface="+mn-ea"/>
                <a:cs typeface="+mn-cs"/>
              </a:rPr>
              <a:t>NUnit</a:t>
            </a:r>
            <a:r>
              <a:rPr lang="en-US" sz="1200" b="1" kern="1200" dirty="0">
                <a:solidFill>
                  <a:schemeClr val="tx1"/>
                </a:solidFill>
                <a:effectLst/>
                <a:latin typeface="Times New Roman" pitchFamily="18" charset="0"/>
                <a:ea typeface="+mn-ea"/>
                <a:cs typeface="+mn-cs"/>
              </a:rPr>
              <a:t> Test Execution in Visual Studio</a:t>
            </a:r>
          </a:p>
          <a:p>
            <a:r>
              <a:rPr lang="en-US" sz="1200" kern="1200" dirty="0">
                <a:solidFill>
                  <a:schemeClr val="tx1"/>
                </a:solidFill>
                <a:effectLst/>
                <a:latin typeface="Times New Roman" pitchFamily="18" charset="0"/>
                <a:ea typeface="+mn-ea"/>
                <a:cs typeface="+mn-cs"/>
              </a:rPr>
              <a:t> </a:t>
            </a:r>
          </a:p>
          <a:p>
            <a:r>
              <a:rPr lang="en-US" sz="1200" kern="1200" dirty="0">
                <a:solidFill>
                  <a:schemeClr val="tx1"/>
                </a:solidFill>
                <a:effectLst/>
                <a:latin typeface="Times New Roman" pitchFamily="18" charset="0"/>
                <a:ea typeface="+mn-ea"/>
                <a:cs typeface="+mn-cs"/>
              </a:rPr>
              <a:t>Out of the box, the Visual Studio test runner doesn't recognize </a:t>
            </a:r>
            <a:r>
              <a:rPr lang="en-US" sz="1200" kern="1200" dirty="0" err="1">
                <a:solidFill>
                  <a:schemeClr val="tx1"/>
                </a:solidFill>
                <a:effectLst/>
                <a:latin typeface="Times New Roman" pitchFamily="18" charset="0"/>
                <a:ea typeface="+mn-ea"/>
                <a:cs typeface="+mn-cs"/>
              </a:rPr>
              <a:t>NUnit</a:t>
            </a:r>
            <a:r>
              <a:rPr lang="en-US" sz="1200" kern="1200" dirty="0">
                <a:solidFill>
                  <a:schemeClr val="tx1"/>
                </a:solidFill>
                <a:effectLst/>
                <a:latin typeface="Times New Roman" pitchFamily="18" charset="0"/>
                <a:ea typeface="+mn-ea"/>
                <a:cs typeface="+mn-cs"/>
              </a:rPr>
              <a:t> as a testing framework, but we can add support to Visual Studio. There's a couple of ways we can do this. </a:t>
            </a:r>
          </a:p>
          <a:p>
            <a:r>
              <a:rPr lang="en-US" sz="1200" kern="1200" dirty="0">
                <a:solidFill>
                  <a:schemeClr val="tx1"/>
                </a:solidFill>
                <a:effectLst/>
                <a:latin typeface="Times New Roman" pitchFamily="18" charset="0"/>
                <a:ea typeface="+mn-ea"/>
                <a:cs typeface="+mn-cs"/>
              </a:rPr>
              <a:t>The first is to install the </a:t>
            </a:r>
            <a:r>
              <a:rPr lang="en-US" sz="1200" b="1" kern="1200" dirty="0" err="1">
                <a:solidFill>
                  <a:schemeClr val="tx1"/>
                </a:solidFill>
                <a:effectLst/>
                <a:latin typeface="Times New Roman" pitchFamily="18" charset="0"/>
                <a:ea typeface="+mn-ea"/>
                <a:cs typeface="+mn-cs"/>
              </a:rPr>
              <a:t>NUnit</a:t>
            </a:r>
            <a:r>
              <a:rPr lang="en-US" sz="1200" b="1" kern="1200" dirty="0">
                <a:solidFill>
                  <a:schemeClr val="tx1"/>
                </a:solidFill>
                <a:effectLst/>
                <a:latin typeface="Times New Roman" pitchFamily="18" charset="0"/>
                <a:ea typeface="+mn-ea"/>
                <a:cs typeface="+mn-cs"/>
              </a:rPr>
              <a:t> Test Adapter extension</a:t>
            </a:r>
            <a:r>
              <a:rPr lang="en-US" sz="1200" kern="1200" dirty="0">
                <a:solidFill>
                  <a:schemeClr val="tx1"/>
                </a:solidFill>
                <a:effectLst/>
                <a:latin typeface="Times New Roman" pitchFamily="18" charset="0"/>
                <a:ea typeface="+mn-ea"/>
                <a:cs typeface="+mn-cs"/>
              </a:rPr>
              <a:t>. To do this, simply go to the Tools menu in Visual Studio and head down to the </a:t>
            </a:r>
            <a:r>
              <a:rPr lang="en-US" sz="1200" b="1" kern="1200" dirty="0">
                <a:solidFill>
                  <a:schemeClr val="tx1"/>
                </a:solidFill>
                <a:effectLst/>
                <a:latin typeface="Times New Roman" pitchFamily="18" charset="0"/>
                <a:ea typeface="+mn-ea"/>
                <a:cs typeface="+mn-cs"/>
              </a:rPr>
              <a:t>Extensions and Updates </a:t>
            </a:r>
            <a:r>
              <a:rPr lang="en-US" sz="1200" kern="1200" dirty="0">
                <a:solidFill>
                  <a:schemeClr val="tx1"/>
                </a:solidFill>
                <a:effectLst/>
                <a:latin typeface="Times New Roman" pitchFamily="18" charset="0"/>
                <a:ea typeface="+mn-ea"/>
                <a:cs typeface="+mn-cs"/>
              </a:rPr>
              <a:t>menu option. You can search online and install the </a:t>
            </a:r>
            <a:r>
              <a:rPr lang="en-US" sz="1200" b="1" kern="1200" dirty="0" err="1">
                <a:solidFill>
                  <a:schemeClr val="tx1"/>
                </a:solidFill>
                <a:effectLst/>
                <a:latin typeface="Times New Roman" pitchFamily="18" charset="0"/>
                <a:ea typeface="+mn-ea"/>
                <a:cs typeface="+mn-cs"/>
              </a:rPr>
              <a:t>NUnit</a:t>
            </a:r>
            <a:r>
              <a:rPr lang="en-US" sz="1200" b="1" kern="1200" dirty="0">
                <a:solidFill>
                  <a:schemeClr val="tx1"/>
                </a:solidFill>
                <a:effectLst/>
                <a:latin typeface="Times New Roman" pitchFamily="18" charset="0"/>
                <a:ea typeface="+mn-ea"/>
                <a:cs typeface="+mn-cs"/>
              </a:rPr>
              <a:t> Test Adapter</a:t>
            </a:r>
            <a:r>
              <a:rPr lang="en-US" sz="1200" kern="1200" dirty="0">
                <a:solidFill>
                  <a:schemeClr val="tx1"/>
                </a:solidFill>
                <a:effectLst/>
                <a:latin typeface="Times New Roman" pitchFamily="18" charset="0"/>
                <a:ea typeface="+mn-ea"/>
                <a:cs typeface="+mn-cs"/>
              </a:rPr>
              <a:t>. Using this Visual Studio extension approach, each developer in the team will need this extension installed into their copy of Visual Studio. </a:t>
            </a:r>
          </a:p>
          <a:p>
            <a:r>
              <a:rPr lang="en-US" sz="1200" kern="1200" dirty="0">
                <a:solidFill>
                  <a:schemeClr val="tx1"/>
                </a:solidFill>
                <a:effectLst/>
                <a:latin typeface="Times New Roman" pitchFamily="18" charset="0"/>
                <a:ea typeface="+mn-ea"/>
                <a:cs typeface="+mn-cs"/>
              </a:rPr>
              <a:t>As an alternative, we can also install the </a:t>
            </a:r>
            <a:r>
              <a:rPr lang="en-US" sz="1200" b="1" kern="1200" dirty="0" err="1">
                <a:solidFill>
                  <a:schemeClr val="tx1"/>
                </a:solidFill>
                <a:effectLst/>
                <a:latin typeface="Times New Roman" pitchFamily="18" charset="0"/>
                <a:ea typeface="+mn-ea"/>
                <a:cs typeface="+mn-cs"/>
              </a:rPr>
              <a:t>NUnit</a:t>
            </a:r>
            <a:r>
              <a:rPr lang="en-US" sz="1200" b="1" kern="1200" dirty="0">
                <a:solidFill>
                  <a:schemeClr val="tx1"/>
                </a:solidFill>
                <a:effectLst/>
                <a:latin typeface="Times New Roman" pitchFamily="18" charset="0"/>
                <a:ea typeface="+mn-ea"/>
                <a:cs typeface="+mn-cs"/>
              </a:rPr>
              <a:t> test adapter </a:t>
            </a:r>
            <a:r>
              <a:rPr lang="en-US" sz="1200" b="1" kern="1200" dirty="0" err="1">
                <a:solidFill>
                  <a:schemeClr val="tx1"/>
                </a:solidFill>
                <a:effectLst/>
                <a:latin typeface="Times New Roman" pitchFamily="18" charset="0"/>
                <a:ea typeface="+mn-ea"/>
                <a:cs typeface="+mn-cs"/>
              </a:rPr>
              <a:t>NuGet</a:t>
            </a:r>
            <a:r>
              <a:rPr lang="en-US" sz="1200" b="1" kern="1200" dirty="0">
                <a:solidFill>
                  <a:schemeClr val="tx1"/>
                </a:solidFill>
                <a:effectLst/>
                <a:latin typeface="Times New Roman" pitchFamily="18" charset="0"/>
                <a:ea typeface="+mn-ea"/>
                <a:cs typeface="+mn-cs"/>
              </a:rPr>
              <a:t> package</a:t>
            </a:r>
            <a:r>
              <a:rPr lang="en-US" sz="1200" kern="1200" dirty="0">
                <a:solidFill>
                  <a:schemeClr val="tx1"/>
                </a:solidFill>
                <a:effectLst/>
                <a:latin typeface="Times New Roman" pitchFamily="18" charset="0"/>
                <a:ea typeface="+mn-ea"/>
                <a:cs typeface="+mn-cs"/>
              </a:rPr>
              <a:t>. This approach means that we no longer need to use the Visual Studio extension, we can instead simply install this </a:t>
            </a:r>
            <a:r>
              <a:rPr lang="en-US" sz="1200" b="1" kern="1200" dirty="0" err="1">
                <a:solidFill>
                  <a:schemeClr val="tx1"/>
                </a:solidFill>
                <a:effectLst/>
                <a:latin typeface="Times New Roman" pitchFamily="18" charset="0"/>
                <a:ea typeface="+mn-ea"/>
                <a:cs typeface="+mn-cs"/>
              </a:rPr>
              <a:t>NUnit</a:t>
            </a:r>
            <a:r>
              <a:rPr lang="en-US" sz="1200" b="1" kern="1200" dirty="0">
                <a:solidFill>
                  <a:schemeClr val="tx1"/>
                </a:solidFill>
                <a:effectLst/>
                <a:latin typeface="Times New Roman" pitchFamily="18" charset="0"/>
                <a:ea typeface="+mn-ea"/>
                <a:cs typeface="+mn-cs"/>
              </a:rPr>
              <a:t> Test Adapter </a:t>
            </a:r>
            <a:r>
              <a:rPr lang="en-US" sz="1200" b="1" kern="1200" dirty="0" err="1">
                <a:solidFill>
                  <a:schemeClr val="tx1"/>
                </a:solidFill>
                <a:effectLst/>
                <a:latin typeface="Times New Roman" pitchFamily="18" charset="0"/>
                <a:ea typeface="+mn-ea"/>
                <a:cs typeface="+mn-cs"/>
              </a:rPr>
              <a:t>NuGet</a:t>
            </a:r>
            <a:r>
              <a:rPr lang="en-US" sz="1200" b="1" kern="1200" dirty="0">
                <a:solidFill>
                  <a:schemeClr val="tx1"/>
                </a:solidFill>
                <a:effectLst/>
                <a:latin typeface="Times New Roman" pitchFamily="18" charset="0"/>
                <a:ea typeface="+mn-ea"/>
                <a:cs typeface="+mn-cs"/>
              </a:rPr>
              <a:t> package </a:t>
            </a:r>
            <a:r>
              <a:rPr lang="en-US" sz="1200" kern="1200" dirty="0">
                <a:solidFill>
                  <a:schemeClr val="tx1"/>
                </a:solidFill>
                <a:effectLst/>
                <a:latin typeface="Times New Roman" pitchFamily="18" charset="0"/>
                <a:ea typeface="+mn-ea"/>
                <a:cs typeface="+mn-cs"/>
              </a:rPr>
              <a:t>into the solution.</a:t>
            </a:r>
          </a:p>
          <a:p>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13</a:t>
            </a:fld>
            <a:endParaRPr lang="en-US" altLang="nl-BE"/>
          </a:p>
        </p:txBody>
      </p:sp>
    </p:spTree>
    <p:extLst>
      <p:ext uri="{BB962C8B-B14F-4D97-AF65-F5344CB8AC3E}">
        <p14:creationId xmlns:p14="http://schemas.microsoft.com/office/powerpoint/2010/main" val="441502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Times New Roman" pitchFamily="18" charset="0"/>
                <a:ea typeface="+mn-ea"/>
                <a:cs typeface="+mn-cs"/>
              </a:rPr>
              <a:t>Writing an </a:t>
            </a:r>
            <a:r>
              <a:rPr lang="en-US" sz="1200" b="1" kern="1200" dirty="0" err="1">
                <a:solidFill>
                  <a:schemeClr val="tx1"/>
                </a:solidFill>
                <a:effectLst/>
                <a:latin typeface="Times New Roman" pitchFamily="18" charset="0"/>
                <a:ea typeface="+mn-ea"/>
                <a:cs typeface="+mn-cs"/>
              </a:rPr>
              <a:t>NUnit</a:t>
            </a:r>
            <a:r>
              <a:rPr lang="en-US" sz="1200" b="1" kern="1200" dirty="0">
                <a:solidFill>
                  <a:schemeClr val="tx1"/>
                </a:solidFill>
                <a:effectLst/>
                <a:latin typeface="Times New Roman" pitchFamily="18" charset="0"/>
                <a:ea typeface="+mn-ea"/>
                <a:cs typeface="+mn-cs"/>
              </a:rPr>
              <a:t> Test from Scratch</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In this demo we're going to create a </a:t>
            </a:r>
            <a:r>
              <a:rPr lang="en-US" sz="1200" b="1" kern="1200" dirty="0">
                <a:solidFill>
                  <a:schemeClr val="tx1"/>
                </a:solidFill>
                <a:effectLst/>
                <a:latin typeface="Times New Roman" pitchFamily="18" charset="0"/>
                <a:ea typeface="+mn-ea"/>
                <a:cs typeface="+mn-cs"/>
              </a:rPr>
              <a:t>new project </a:t>
            </a:r>
            <a:r>
              <a:rPr lang="en-US" sz="1200" kern="1200" dirty="0">
                <a:solidFill>
                  <a:schemeClr val="tx1"/>
                </a:solidFill>
                <a:effectLst/>
                <a:latin typeface="Times New Roman" pitchFamily="18" charset="0"/>
                <a:ea typeface="+mn-ea"/>
                <a:cs typeface="+mn-cs"/>
              </a:rPr>
              <a:t>to hold our tests. We'll then add </a:t>
            </a:r>
            <a:r>
              <a:rPr lang="en-US" sz="1200" b="1" kern="1200" dirty="0">
                <a:solidFill>
                  <a:schemeClr val="tx1"/>
                </a:solidFill>
                <a:effectLst/>
                <a:latin typeface="Times New Roman" pitchFamily="18" charset="0"/>
                <a:ea typeface="+mn-ea"/>
                <a:cs typeface="+mn-cs"/>
              </a:rPr>
              <a:t>a reference to our production code project </a:t>
            </a:r>
            <a:r>
              <a:rPr lang="en-US" sz="1200" kern="1200" dirty="0">
                <a:solidFill>
                  <a:schemeClr val="tx1"/>
                </a:solidFill>
                <a:effectLst/>
                <a:latin typeface="Times New Roman" pitchFamily="18" charset="0"/>
                <a:ea typeface="+mn-ea"/>
                <a:cs typeface="+mn-cs"/>
              </a:rPr>
              <a:t>so we can actually test it. We'll </a:t>
            </a:r>
            <a:r>
              <a:rPr lang="en-US" sz="1200" b="1" kern="1200" dirty="0">
                <a:solidFill>
                  <a:schemeClr val="tx1"/>
                </a:solidFill>
                <a:effectLst/>
                <a:latin typeface="Times New Roman" pitchFamily="18" charset="0"/>
                <a:ea typeface="+mn-ea"/>
                <a:cs typeface="+mn-cs"/>
              </a:rPr>
              <a:t>install the </a:t>
            </a:r>
            <a:r>
              <a:rPr lang="en-US" sz="1200" b="1" kern="1200" dirty="0" err="1">
                <a:solidFill>
                  <a:schemeClr val="tx1"/>
                </a:solidFill>
                <a:effectLst/>
                <a:latin typeface="Times New Roman" pitchFamily="18" charset="0"/>
                <a:ea typeface="+mn-ea"/>
                <a:cs typeface="+mn-cs"/>
              </a:rPr>
              <a:t>NUnit</a:t>
            </a:r>
            <a:r>
              <a:rPr lang="en-US" sz="1200" b="1" kern="1200" dirty="0">
                <a:solidFill>
                  <a:schemeClr val="tx1"/>
                </a:solidFill>
                <a:effectLst/>
                <a:latin typeface="Times New Roman" pitchFamily="18" charset="0"/>
                <a:ea typeface="+mn-ea"/>
                <a:cs typeface="+mn-cs"/>
              </a:rPr>
              <a:t> testing framework </a:t>
            </a:r>
            <a:r>
              <a:rPr lang="en-US" sz="1200" b="1" kern="1200" dirty="0" err="1">
                <a:solidFill>
                  <a:schemeClr val="tx1"/>
                </a:solidFill>
                <a:effectLst/>
                <a:latin typeface="Times New Roman" pitchFamily="18" charset="0"/>
                <a:ea typeface="+mn-ea"/>
                <a:cs typeface="+mn-cs"/>
              </a:rPr>
              <a:t>NuGet</a:t>
            </a:r>
            <a:r>
              <a:rPr lang="en-US" sz="1200" b="1" kern="1200" dirty="0">
                <a:solidFill>
                  <a:schemeClr val="tx1"/>
                </a:solidFill>
                <a:effectLst/>
                <a:latin typeface="Times New Roman" pitchFamily="18" charset="0"/>
                <a:ea typeface="+mn-ea"/>
                <a:cs typeface="+mn-cs"/>
              </a:rPr>
              <a:t> package</a:t>
            </a:r>
            <a:r>
              <a:rPr lang="en-US" sz="1200" kern="1200" dirty="0">
                <a:solidFill>
                  <a:schemeClr val="tx1"/>
                </a:solidFill>
                <a:effectLst/>
                <a:latin typeface="Times New Roman" pitchFamily="18" charset="0"/>
                <a:ea typeface="+mn-ea"/>
                <a:cs typeface="+mn-cs"/>
              </a:rPr>
              <a:t>, and then we'll write a Test class and add some Test methods.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If we have a look at the Solution Explorer, we can see we've got our production code, our Calculator project, and inside this we have a </a:t>
            </a:r>
            <a:r>
              <a:rPr lang="en-US" sz="1200" kern="1200" dirty="0" err="1">
                <a:solidFill>
                  <a:schemeClr val="tx1"/>
                </a:solidFill>
                <a:effectLst/>
                <a:latin typeface="Times New Roman" pitchFamily="18" charset="0"/>
                <a:ea typeface="+mn-ea"/>
                <a:cs typeface="+mn-cs"/>
              </a:rPr>
              <a:t>SimpleCalculator</a:t>
            </a:r>
            <a:r>
              <a:rPr lang="en-US" sz="1200" kern="1200" dirty="0">
                <a:solidFill>
                  <a:schemeClr val="tx1"/>
                </a:solidFill>
                <a:effectLst/>
                <a:latin typeface="Times New Roman" pitchFamily="18" charset="0"/>
                <a:ea typeface="+mn-ea"/>
                <a:cs typeface="+mn-cs"/>
              </a:rPr>
              <a:t> class</a:t>
            </a:r>
            <a:r>
              <a:rPr lang="en-US" sz="1200" kern="1200" baseline="0" dirty="0">
                <a:solidFill>
                  <a:schemeClr val="tx1"/>
                </a:solidFill>
                <a:effectLst/>
                <a:latin typeface="Times New Roman" pitchFamily="18" charset="0"/>
                <a:ea typeface="+mn-ea"/>
                <a:cs typeface="+mn-cs"/>
              </a:rPr>
              <a:t> </a:t>
            </a:r>
            <a:r>
              <a:rPr lang="en-US" sz="1200" kern="1200" dirty="0">
                <a:solidFill>
                  <a:schemeClr val="tx1"/>
                </a:solidFill>
                <a:effectLst/>
                <a:latin typeface="Times New Roman" pitchFamily="18" charset="0"/>
                <a:ea typeface="+mn-ea"/>
                <a:cs typeface="+mn-cs"/>
              </a:rPr>
              <a:t> which has an Add method and a Multiply method, and note we've got a Bug for demo purposes.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Let's Write some tests for this </a:t>
            </a:r>
            <a:r>
              <a:rPr lang="en-US" sz="1200" kern="1200" dirty="0" err="1">
                <a:solidFill>
                  <a:schemeClr val="tx1"/>
                </a:solidFill>
                <a:effectLst/>
                <a:latin typeface="Times New Roman" pitchFamily="18" charset="0"/>
                <a:ea typeface="+mn-ea"/>
                <a:cs typeface="+mn-cs"/>
              </a:rPr>
              <a:t>SimpleCalculator</a:t>
            </a:r>
            <a:r>
              <a:rPr lang="en-US" sz="1200" kern="1200" dirty="0">
                <a:solidFill>
                  <a:schemeClr val="tx1"/>
                </a:solidFill>
                <a:effectLst/>
                <a:latin typeface="Times New Roman" pitchFamily="18" charset="0"/>
                <a:ea typeface="+mn-ea"/>
                <a:cs typeface="+mn-cs"/>
              </a:rPr>
              <a:t> class. The first thing we're going to do is to add a </a:t>
            </a:r>
            <a:r>
              <a:rPr lang="en-US" sz="1200" b="1" kern="1200" dirty="0">
                <a:solidFill>
                  <a:schemeClr val="tx1"/>
                </a:solidFill>
                <a:effectLst/>
                <a:latin typeface="Times New Roman" pitchFamily="18" charset="0"/>
                <a:ea typeface="+mn-ea"/>
                <a:cs typeface="+mn-cs"/>
              </a:rPr>
              <a:t>new Test Project to our solution</a:t>
            </a:r>
            <a:r>
              <a:rPr lang="en-US" sz="1200" kern="1200" dirty="0">
                <a:solidFill>
                  <a:schemeClr val="tx1"/>
                </a:solidFill>
                <a:effectLst/>
                <a:latin typeface="Times New Roman" pitchFamily="18" charset="0"/>
                <a:ea typeface="+mn-ea"/>
                <a:cs typeface="+mn-cs"/>
              </a:rPr>
              <a:t>. We're going to add a </a:t>
            </a:r>
            <a:r>
              <a:rPr lang="en-US" sz="1200" b="1" kern="1200" dirty="0">
                <a:solidFill>
                  <a:schemeClr val="tx1"/>
                </a:solidFill>
                <a:effectLst/>
                <a:latin typeface="Times New Roman" pitchFamily="18" charset="0"/>
                <a:ea typeface="+mn-ea"/>
                <a:cs typeface="+mn-cs"/>
              </a:rPr>
              <a:t>class library </a:t>
            </a:r>
            <a:r>
              <a:rPr lang="en-US" sz="1200" kern="1200" dirty="0">
                <a:solidFill>
                  <a:schemeClr val="tx1"/>
                </a:solidFill>
                <a:effectLst/>
                <a:latin typeface="Times New Roman" pitchFamily="18" charset="0"/>
                <a:ea typeface="+mn-ea"/>
                <a:cs typeface="+mn-cs"/>
              </a:rPr>
              <a:t>project and we're going to call this </a:t>
            </a:r>
            <a:r>
              <a:rPr lang="en-US" sz="1200" b="1" kern="1200" dirty="0" err="1">
                <a:solidFill>
                  <a:schemeClr val="tx1"/>
                </a:solidFill>
                <a:effectLst/>
                <a:latin typeface="Times New Roman" pitchFamily="18" charset="0"/>
                <a:ea typeface="+mn-ea"/>
                <a:cs typeface="+mn-cs"/>
              </a:rPr>
              <a:t>CalculatorTests</a:t>
            </a:r>
            <a:r>
              <a:rPr lang="en-US" sz="1200" kern="1200" dirty="0">
                <a:solidFill>
                  <a:schemeClr val="tx1"/>
                </a:solidFill>
                <a:effectLst/>
                <a:latin typeface="Times New Roman" pitchFamily="18" charset="0"/>
                <a:ea typeface="+mn-ea"/>
                <a:cs typeface="+mn-cs"/>
              </a:rPr>
              <a: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We need to add a </a:t>
            </a:r>
            <a:r>
              <a:rPr lang="en-US" sz="1200" b="1" kern="1200" dirty="0">
                <a:solidFill>
                  <a:schemeClr val="tx1"/>
                </a:solidFill>
                <a:effectLst/>
                <a:latin typeface="Times New Roman" pitchFamily="18" charset="0"/>
                <a:ea typeface="+mn-ea"/>
                <a:cs typeface="+mn-cs"/>
              </a:rPr>
              <a:t>reference</a:t>
            </a:r>
            <a:r>
              <a:rPr lang="en-US" sz="1200" kern="1200" dirty="0">
                <a:solidFill>
                  <a:schemeClr val="tx1"/>
                </a:solidFill>
                <a:effectLst/>
                <a:latin typeface="Times New Roman" pitchFamily="18" charset="0"/>
                <a:ea typeface="+mn-ea"/>
                <a:cs typeface="+mn-cs"/>
              </a:rPr>
              <a:t> to our production code from our Test Project, so I'll just go to Add Reference and tick the reference to our Calculator project.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Let's write a </a:t>
            </a:r>
            <a:r>
              <a:rPr lang="en-US" sz="1200" kern="1200" dirty="0" err="1">
                <a:solidFill>
                  <a:schemeClr val="tx1"/>
                </a:solidFill>
                <a:effectLst/>
                <a:latin typeface="Times New Roman" pitchFamily="18" charset="0"/>
                <a:ea typeface="+mn-ea"/>
                <a:cs typeface="+mn-cs"/>
              </a:rPr>
              <a:t>TestFixture</a:t>
            </a:r>
            <a:r>
              <a:rPr lang="en-US" sz="1200" kern="1200" dirty="0">
                <a:solidFill>
                  <a:schemeClr val="tx1"/>
                </a:solidFill>
                <a:effectLst/>
                <a:latin typeface="Times New Roman" pitchFamily="18" charset="0"/>
                <a:ea typeface="+mn-ea"/>
                <a:cs typeface="+mn-cs"/>
              </a:rPr>
              <a:t> class. The first thing we need to do is </a:t>
            </a:r>
            <a:r>
              <a:rPr lang="en-US" sz="1200" b="1" kern="1200" dirty="0">
                <a:solidFill>
                  <a:schemeClr val="tx1"/>
                </a:solidFill>
                <a:effectLst/>
                <a:latin typeface="Times New Roman" pitchFamily="18" charset="0"/>
                <a:ea typeface="+mn-ea"/>
                <a:cs typeface="+mn-cs"/>
              </a:rPr>
              <a:t>install </a:t>
            </a:r>
            <a:r>
              <a:rPr lang="en-US" sz="1200" b="1" kern="1200" dirty="0" err="1">
                <a:solidFill>
                  <a:schemeClr val="tx1"/>
                </a:solidFill>
                <a:effectLst/>
                <a:latin typeface="Times New Roman" pitchFamily="18" charset="0"/>
                <a:ea typeface="+mn-ea"/>
                <a:cs typeface="+mn-cs"/>
              </a:rPr>
              <a:t>NUnit</a:t>
            </a:r>
            <a:r>
              <a:rPr lang="en-US" sz="1200" kern="1200" dirty="0">
                <a:solidFill>
                  <a:schemeClr val="tx1"/>
                </a:solidFill>
                <a:effectLst/>
                <a:latin typeface="Times New Roman" pitchFamily="18" charset="0"/>
                <a:ea typeface="+mn-ea"/>
                <a:cs typeface="+mn-cs"/>
              </a:rPr>
              <a:t>, I'm just going to use Manage </a:t>
            </a:r>
            <a:r>
              <a:rPr lang="en-US" sz="1200" kern="1200" dirty="0" err="1">
                <a:solidFill>
                  <a:schemeClr val="tx1"/>
                </a:solidFill>
                <a:effectLst/>
                <a:latin typeface="Times New Roman" pitchFamily="18" charset="0"/>
                <a:ea typeface="+mn-ea"/>
                <a:cs typeface="+mn-cs"/>
              </a:rPr>
              <a:t>NuGet</a:t>
            </a:r>
            <a:r>
              <a:rPr lang="en-US" sz="1200" kern="1200" dirty="0">
                <a:solidFill>
                  <a:schemeClr val="tx1"/>
                </a:solidFill>
                <a:effectLst/>
                <a:latin typeface="Times New Roman" pitchFamily="18" charset="0"/>
                <a:ea typeface="+mn-ea"/>
                <a:cs typeface="+mn-cs"/>
              </a:rPr>
              <a:t> Packages here, and online I'm going to search for </a:t>
            </a:r>
            <a:r>
              <a:rPr lang="en-US" sz="1200" kern="1200" dirty="0" err="1">
                <a:solidFill>
                  <a:schemeClr val="tx1"/>
                </a:solidFill>
                <a:effectLst/>
                <a:latin typeface="Times New Roman" pitchFamily="18" charset="0"/>
                <a:ea typeface="+mn-ea"/>
                <a:cs typeface="+mn-cs"/>
              </a:rPr>
              <a:t>NUnit</a:t>
            </a:r>
            <a:r>
              <a:rPr lang="en-US" sz="1200" kern="1200" dirty="0">
                <a:solidFill>
                  <a:schemeClr val="tx1"/>
                </a:solidFill>
                <a:effectLst/>
                <a:latin typeface="Times New Roman" pitchFamily="18" charset="0"/>
                <a:ea typeface="+mn-ea"/>
                <a:cs typeface="+mn-cs"/>
              </a:rPr>
              <a:t> and I'm just going to install this main </a:t>
            </a:r>
            <a:r>
              <a:rPr lang="en-US" sz="1200" kern="1200" dirty="0" err="1">
                <a:solidFill>
                  <a:schemeClr val="tx1"/>
                </a:solidFill>
                <a:effectLst/>
                <a:latin typeface="Times New Roman" pitchFamily="18" charset="0"/>
                <a:ea typeface="+mn-ea"/>
                <a:cs typeface="+mn-cs"/>
              </a:rPr>
              <a:t>NUnit</a:t>
            </a:r>
            <a:r>
              <a:rPr lang="en-US" sz="1200" kern="1200" dirty="0">
                <a:solidFill>
                  <a:schemeClr val="tx1"/>
                </a:solidFill>
                <a:effectLst/>
                <a:latin typeface="Times New Roman" pitchFamily="18" charset="0"/>
                <a:ea typeface="+mn-ea"/>
                <a:cs typeface="+mn-cs"/>
              </a:rPr>
              <a:t> </a:t>
            </a:r>
            <a:r>
              <a:rPr lang="en-US" sz="1200" kern="1200" dirty="0" err="1">
                <a:solidFill>
                  <a:schemeClr val="tx1"/>
                </a:solidFill>
                <a:effectLst/>
                <a:latin typeface="Times New Roman" pitchFamily="18" charset="0"/>
                <a:ea typeface="+mn-ea"/>
                <a:cs typeface="+mn-cs"/>
              </a:rPr>
              <a:t>NuGet</a:t>
            </a:r>
            <a:r>
              <a:rPr lang="en-US" sz="1200" kern="1200" dirty="0">
                <a:solidFill>
                  <a:schemeClr val="tx1"/>
                </a:solidFill>
                <a:effectLst/>
                <a:latin typeface="Times New Roman" pitchFamily="18" charset="0"/>
                <a:ea typeface="+mn-ea"/>
                <a:cs typeface="+mn-cs"/>
              </a:rPr>
              <a:t> package here. Just hit Install, and that's </a:t>
            </a:r>
            <a:r>
              <a:rPr lang="en-US" sz="1200" kern="1200" dirty="0" err="1">
                <a:solidFill>
                  <a:schemeClr val="tx1"/>
                </a:solidFill>
                <a:effectLst/>
                <a:latin typeface="Times New Roman" pitchFamily="18" charset="0"/>
                <a:ea typeface="+mn-ea"/>
                <a:cs typeface="+mn-cs"/>
              </a:rPr>
              <a:t>NUnit</a:t>
            </a:r>
            <a:r>
              <a:rPr lang="en-US" sz="1200" kern="1200" dirty="0">
                <a:solidFill>
                  <a:schemeClr val="tx1"/>
                </a:solidFill>
                <a:effectLst/>
                <a:latin typeface="Times New Roman" pitchFamily="18" charset="0"/>
                <a:ea typeface="+mn-ea"/>
                <a:cs typeface="+mn-cs"/>
              </a:rPr>
              <a:t> installed.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We can now make use of the </a:t>
            </a:r>
            <a:r>
              <a:rPr lang="en-US" sz="1200" kern="1200" dirty="0" err="1">
                <a:solidFill>
                  <a:schemeClr val="tx1"/>
                </a:solidFill>
                <a:effectLst/>
                <a:latin typeface="Times New Roman" pitchFamily="18" charset="0"/>
                <a:ea typeface="+mn-ea"/>
                <a:cs typeface="+mn-cs"/>
              </a:rPr>
              <a:t>NUnit's</a:t>
            </a:r>
            <a:r>
              <a:rPr lang="en-US" sz="1200" kern="1200" dirty="0">
                <a:solidFill>
                  <a:schemeClr val="tx1"/>
                </a:solidFill>
                <a:effectLst/>
                <a:latin typeface="Times New Roman" pitchFamily="18" charset="0"/>
                <a:ea typeface="+mn-ea"/>
                <a:cs typeface="+mn-cs"/>
              </a:rPr>
              <a:t> attributes and </a:t>
            </a:r>
            <a:r>
              <a:rPr lang="en-US" sz="1200" kern="1200" dirty="0" err="1">
                <a:solidFill>
                  <a:schemeClr val="tx1"/>
                </a:solidFill>
                <a:effectLst/>
                <a:latin typeface="Times New Roman" pitchFamily="18" charset="0"/>
                <a:ea typeface="+mn-ea"/>
                <a:cs typeface="+mn-cs"/>
              </a:rPr>
              <a:t>NUnit's</a:t>
            </a:r>
            <a:r>
              <a:rPr lang="en-US" sz="1200" kern="1200" dirty="0">
                <a:solidFill>
                  <a:schemeClr val="tx1"/>
                </a:solidFill>
                <a:effectLst/>
                <a:latin typeface="Times New Roman" pitchFamily="18" charset="0"/>
                <a:ea typeface="+mn-ea"/>
                <a:cs typeface="+mn-cs"/>
              </a:rPr>
              <a:t> Asserts. We'll rename this default class that we got in our new testing project. We'll call this </a:t>
            </a:r>
            <a:r>
              <a:rPr lang="en-US" sz="1200" b="1" kern="1200" dirty="0" err="1">
                <a:solidFill>
                  <a:schemeClr val="tx1"/>
                </a:solidFill>
                <a:effectLst/>
                <a:latin typeface="Times New Roman" pitchFamily="18" charset="0"/>
                <a:ea typeface="+mn-ea"/>
                <a:cs typeface="+mn-cs"/>
              </a:rPr>
              <a:t>CalculatorTests</a:t>
            </a:r>
            <a:r>
              <a:rPr lang="en-US" sz="1200" kern="1200" dirty="0">
                <a:solidFill>
                  <a:schemeClr val="tx1"/>
                </a:solidFill>
                <a:effectLst/>
                <a:latin typeface="Times New Roman" pitchFamily="18" charset="0"/>
                <a:ea typeface="+mn-ea"/>
                <a:cs typeface="+mn-cs"/>
              </a:rPr>
              <a:t>, matching our naming convention, and we need to mark this Test class with the </a:t>
            </a:r>
            <a:r>
              <a:rPr lang="en-US" sz="1200" kern="1200" dirty="0" err="1">
                <a:solidFill>
                  <a:schemeClr val="tx1"/>
                </a:solidFill>
                <a:effectLst/>
                <a:latin typeface="Times New Roman" pitchFamily="18" charset="0"/>
                <a:ea typeface="+mn-ea"/>
                <a:cs typeface="+mn-cs"/>
              </a:rPr>
              <a:t>TestFixture</a:t>
            </a:r>
            <a:r>
              <a:rPr lang="en-US" sz="1200" kern="1200" dirty="0">
                <a:solidFill>
                  <a:schemeClr val="tx1"/>
                </a:solidFill>
                <a:effectLst/>
                <a:latin typeface="Times New Roman" pitchFamily="18" charset="0"/>
                <a:ea typeface="+mn-ea"/>
                <a:cs typeface="+mn-cs"/>
              </a:rPr>
              <a:t> attribute from </a:t>
            </a:r>
            <a:r>
              <a:rPr lang="en-US" sz="1200" kern="1200" dirty="0" err="1">
                <a:solidFill>
                  <a:schemeClr val="tx1"/>
                </a:solidFill>
                <a:effectLst/>
                <a:latin typeface="Times New Roman" pitchFamily="18" charset="0"/>
                <a:ea typeface="+mn-ea"/>
                <a:cs typeface="+mn-cs"/>
              </a:rPr>
              <a:t>NUnit</a:t>
            </a:r>
            <a:r>
              <a:rPr lang="en-US" sz="1200" kern="1200" dirty="0">
                <a:solidFill>
                  <a:schemeClr val="tx1"/>
                </a:solidFill>
                <a:effectLst/>
                <a:latin typeface="Times New Roman" pitchFamily="18" charset="0"/>
                <a:ea typeface="+mn-ea"/>
                <a:cs typeface="+mn-cs"/>
              </a:rPr>
              <a:t>. We can see here the </a:t>
            </a:r>
            <a:r>
              <a:rPr lang="en-US" sz="1200" kern="1200" dirty="0" err="1">
                <a:solidFill>
                  <a:schemeClr val="tx1"/>
                </a:solidFill>
                <a:effectLst/>
                <a:latin typeface="Times New Roman" pitchFamily="18" charset="0"/>
                <a:ea typeface="+mn-ea"/>
                <a:cs typeface="+mn-cs"/>
              </a:rPr>
              <a:t>NUnit.Framework</a:t>
            </a:r>
            <a:r>
              <a:rPr lang="en-US" sz="1200" kern="1200" dirty="0">
                <a:solidFill>
                  <a:schemeClr val="tx1"/>
                </a:solidFill>
                <a:effectLst/>
                <a:latin typeface="Times New Roman" pitchFamily="18" charset="0"/>
                <a:ea typeface="+mn-ea"/>
                <a:cs typeface="+mn-cs"/>
              </a:rPr>
              <a:t> namespace has been added.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We have our </a:t>
            </a:r>
            <a:r>
              <a:rPr lang="en-US" sz="1200" kern="1200" dirty="0" err="1">
                <a:solidFill>
                  <a:schemeClr val="tx1"/>
                </a:solidFill>
                <a:effectLst/>
                <a:latin typeface="Times New Roman" pitchFamily="18" charset="0"/>
                <a:ea typeface="+mn-ea"/>
                <a:cs typeface="+mn-cs"/>
              </a:rPr>
              <a:t>TestFixture</a:t>
            </a:r>
            <a:r>
              <a:rPr lang="en-US" sz="1200" kern="1200" dirty="0">
                <a:solidFill>
                  <a:schemeClr val="tx1"/>
                </a:solidFill>
                <a:effectLst/>
                <a:latin typeface="Times New Roman" pitchFamily="18" charset="0"/>
                <a:ea typeface="+mn-ea"/>
                <a:cs typeface="+mn-cs"/>
              </a:rPr>
              <a:t> class that we can write tests inside.</a:t>
            </a:r>
            <a:r>
              <a:rPr lang="en-US" sz="1200" kern="1200" baseline="0" dirty="0">
                <a:solidFill>
                  <a:schemeClr val="tx1"/>
                </a:solidFill>
                <a:effectLst/>
                <a:latin typeface="Times New Roman" pitchFamily="18" charset="0"/>
                <a:ea typeface="+mn-ea"/>
                <a:cs typeface="+mn-cs"/>
              </a:rPr>
              <a:t> </a:t>
            </a:r>
            <a:r>
              <a:rPr lang="en-US" sz="1200" kern="1200" dirty="0">
                <a:solidFill>
                  <a:schemeClr val="tx1"/>
                </a:solidFill>
                <a:effectLst/>
                <a:latin typeface="Times New Roman" pitchFamily="18" charset="0"/>
                <a:ea typeface="+mn-ea"/>
                <a:cs typeface="+mn-cs"/>
              </a:rPr>
              <a:t>We'll start off by using the </a:t>
            </a:r>
            <a:r>
              <a:rPr lang="en-US" sz="1200" kern="1200" dirty="0" err="1">
                <a:solidFill>
                  <a:schemeClr val="tx1"/>
                </a:solidFill>
                <a:effectLst/>
                <a:latin typeface="Times New Roman" pitchFamily="18" charset="0"/>
                <a:ea typeface="+mn-ea"/>
                <a:cs typeface="+mn-cs"/>
              </a:rPr>
              <a:t>NUnit</a:t>
            </a:r>
            <a:r>
              <a:rPr lang="en-US" sz="1200" kern="1200" dirty="0">
                <a:solidFill>
                  <a:schemeClr val="tx1"/>
                </a:solidFill>
                <a:effectLst/>
                <a:latin typeface="Times New Roman" pitchFamily="18" charset="0"/>
                <a:ea typeface="+mn-ea"/>
                <a:cs typeface="+mn-cs"/>
              </a:rPr>
              <a:t> Test attribute, and we'll add a </a:t>
            </a:r>
            <a:r>
              <a:rPr lang="en-US" sz="1200" b="1" kern="1200" dirty="0">
                <a:solidFill>
                  <a:schemeClr val="tx1"/>
                </a:solidFill>
                <a:effectLst/>
                <a:latin typeface="Times New Roman" pitchFamily="18" charset="0"/>
                <a:ea typeface="+mn-ea"/>
                <a:cs typeface="+mn-cs"/>
              </a:rPr>
              <a:t>public void method</a:t>
            </a:r>
            <a:r>
              <a:rPr lang="en-US" sz="1200" kern="1200" dirty="0">
                <a:solidFill>
                  <a:schemeClr val="tx1"/>
                </a:solidFill>
                <a:effectLst/>
                <a:latin typeface="Times New Roman" pitchFamily="18" charset="0"/>
                <a:ea typeface="+mn-ea"/>
                <a:cs typeface="+mn-cs"/>
              </a:rPr>
              <a:t>, and we're going to call this </a:t>
            </a:r>
            <a:r>
              <a:rPr lang="en-US" sz="1200" b="1" kern="1200" dirty="0" err="1">
                <a:solidFill>
                  <a:schemeClr val="tx1"/>
                </a:solidFill>
                <a:effectLst/>
                <a:latin typeface="Times New Roman" pitchFamily="18" charset="0"/>
                <a:ea typeface="+mn-ea"/>
                <a:cs typeface="+mn-cs"/>
              </a:rPr>
              <a:t>ShouldAddTwoNumbers</a:t>
            </a:r>
            <a:r>
              <a:rPr lang="en-US" sz="1200" kern="1200" dirty="0">
                <a:solidFill>
                  <a:schemeClr val="tx1"/>
                </a:solidFill>
                <a:effectLst/>
                <a:latin typeface="Times New Roman" pitchFamily="18" charset="0"/>
                <a:ea typeface="+mn-ea"/>
                <a:cs typeface="+mn-cs"/>
              </a:rPr>
              <a:t>. That's our first test method.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We'll now need to implement the actual test code. The first thing we're going to do is </a:t>
            </a:r>
            <a:r>
              <a:rPr lang="en-US" sz="1200" b="1" kern="1200" dirty="0">
                <a:solidFill>
                  <a:schemeClr val="tx1"/>
                </a:solidFill>
                <a:effectLst/>
                <a:latin typeface="Times New Roman" pitchFamily="18" charset="0"/>
                <a:ea typeface="+mn-ea"/>
                <a:cs typeface="+mn-cs"/>
              </a:rPr>
              <a:t>create an instance of our System Under Test</a:t>
            </a:r>
            <a:r>
              <a:rPr lang="en-US" sz="1200" kern="1200" dirty="0">
                <a:solidFill>
                  <a:schemeClr val="tx1"/>
                </a:solidFill>
                <a:effectLst/>
                <a:latin typeface="Times New Roman" pitchFamily="18" charset="0"/>
                <a:ea typeface="+mn-ea"/>
                <a:cs typeface="+mn-cs"/>
              </a:rPr>
              <a:t>, and this is our </a:t>
            </a:r>
            <a:r>
              <a:rPr lang="en-US" sz="1200" kern="1200" dirty="0" err="1">
                <a:solidFill>
                  <a:schemeClr val="tx1"/>
                </a:solidFill>
                <a:effectLst/>
                <a:latin typeface="Times New Roman" pitchFamily="18" charset="0"/>
                <a:ea typeface="+mn-ea"/>
                <a:cs typeface="+mn-cs"/>
              </a:rPr>
              <a:t>SimpleCalculator</a:t>
            </a:r>
            <a:r>
              <a:rPr lang="en-US" sz="1200" kern="1200" dirty="0">
                <a:solidFill>
                  <a:schemeClr val="tx1"/>
                </a:solidFill>
                <a:effectLst/>
                <a:latin typeface="Times New Roman" pitchFamily="18" charset="0"/>
                <a:ea typeface="+mn-ea"/>
                <a:cs typeface="+mn-cs"/>
              </a:rPr>
              <a:t> from our production code project. We got an instance of our system under Test, we can actually execute some behavior on it.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We're testing the </a:t>
            </a:r>
            <a:r>
              <a:rPr lang="en-US" sz="1200" kern="1200" dirty="0" err="1">
                <a:solidFill>
                  <a:schemeClr val="tx1"/>
                </a:solidFill>
                <a:effectLst/>
                <a:latin typeface="Times New Roman" pitchFamily="18" charset="0"/>
                <a:ea typeface="+mn-ea"/>
                <a:cs typeface="+mn-cs"/>
              </a:rPr>
              <a:t>SimpleCalculator's</a:t>
            </a:r>
            <a:r>
              <a:rPr lang="en-US" sz="1200" kern="1200" dirty="0">
                <a:solidFill>
                  <a:schemeClr val="tx1"/>
                </a:solidFill>
                <a:effectLst/>
                <a:latin typeface="Times New Roman" pitchFamily="18" charset="0"/>
                <a:ea typeface="+mn-ea"/>
                <a:cs typeface="+mn-cs"/>
              </a:rPr>
              <a:t> Add method. We're going to </a:t>
            </a:r>
            <a:r>
              <a:rPr lang="en-US" sz="1200" b="1" kern="1200" dirty="0">
                <a:solidFill>
                  <a:schemeClr val="tx1"/>
                </a:solidFill>
                <a:effectLst/>
                <a:latin typeface="Times New Roman" pitchFamily="18" charset="0"/>
                <a:ea typeface="+mn-ea"/>
                <a:cs typeface="+mn-cs"/>
              </a:rPr>
              <a:t>call our System Under Test's Add method</a:t>
            </a:r>
            <a:r>
              <a:rPr lang="en-US" sz="1200" kern="1200" dirty="0">
                <a:solidFill>
                  <a:schemeClr val="tx1"/>
                </a:solidFill>
                <a:effectLst/>
                <a:latin typeface="Times New Roman" pitchFamily="18" charset="0"/>
                <a:ea typeface="+mn-ea"/>
                <a:cs typeface="+mn-cs"/>
              </a:rPr>
              <a:t>, and we'll just add the numbers 1 and 2 together. The final thing we need to do is add our </a:t>
            </a:r>
            <a:r>
              <a:rPr lang="en-US" sz="1200" b="1" kern="1200" dirty="0">
                <a:solidFill>
                  <a:schemeClr val="tx1"/>
                </a:solidFill>
                <a:effectLst/>
                <a:latin typeface="Times New Roman" pitchFamily="18" charset="0"/>
                <a:ea typeface="+mn-ea"/>
                <a:cs typeface="+mn-cs"/>
              </a:rPr>
              <a:t>Assert</a:t>
            </a:r>
            <a:r>
              <a:rPr lang="en-US" sz="1200" kern="1200" dirty="0">
                <a:solidFill>
                  <a:schemeClr val="tx1"/>
                </a:solidFill>
                <a:effectLst/>
                <a:latin typeface="Times New Roman" pitchFamily="18" charset="0"/>
                <a:ea typeface="+mn-ea"/>
                <a:cs typeface="+mn-cs"/>
              </a:rPr>
              <a:t> to say whether this test has passed or failed.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We're going to use </a:t>
            </a:r>
            <a:r>
              <a:rPr lang="en-US" sz="1200" kern="1200" dirty="0" err="1">
                <a:solidFill>
                  <a:schemeClr val="tx1"/>
                </a:solidFill>
                <a:effectLst/>
                <a:latin typeface="Times New Roman" pitchFamily="18" charset="0"/>
                <a:ea typeface="+mn-ea"/>
                <a:cs typeface="+mn-cs"/>
              </a:rPr>
              <a:t>NUnit's</a:t>
            </a:r>
            <a:r>
              <a:rPr lang="en-US" sz="1200" kern="1200" dirty="0">
                <a:solidFill>
                  <a:schemeClr val="tx1"/>
                </a:solidFill>
                <a:effectLst/>
                <a:latin typeface="Times New Roman" pitchFamily="18" charset="0"/>
                <a:ea typeface="+mn-ea"/>
                <a:cs typeface="+mn-cs"/>
              </a:rPr>
              <a:t> </a:t>
            </a:r>
            <a:r>
              <a:rPr lang="en-US" sz="1200" kern="1200" dirty="0" err="1">
                <a:solidFill>
                  <a:schemeClr val="tx1"/>
                </a:solidFill>
                <a:effectLst/>
                <a:latin typeface="Times New Roman" pitchFamily="18" charset="0"/>
                <a:ea typeface="+mn-ea"/>
                <a:cs typeface="+mn-cs"/>
              </a:rPr>
              <a:t>Assert.That</a:t>
            </a:r>
            <a:r>
              <a:rPr lang="en-US" sz="1200" kern="1200" dirty="0">
                <a:solidFill>
                  <a:schemeClr val="tx1"/>
                </a:solidFill>
                <a:effectLst/>
                <a:latin typeface="Times New Roman" pitchFamily="18" charset="0"/>
                <a:ea typeface="+mn-ea"/>
                <a:cs typeface="+mn-cs"/>
              </a:rPr>
              <a:t> method, and the first parameter we pass here is actually the result of running our production code. It's our Result variable, which comes from calling our Add method. The next thing we need to do is specify what the expected outcome is of running this method.</a:t>
            </a:r>
            <a:r>
              <a:rPr lang="en-US" sz="1200" kern="1200" baseline="0" dirty="0">
                <a:solidFill>
                  <a:schemeClr val="tx1"/>
                </a:solidFill>
                <a:effectLst/>
                <a:latin typeface="Times New Roman" pitchFamily="18" charset="0"/>
                <a:ea typeface="+mn-ea"/>
                <a:cs typeface="+mn-cs"/>
              </a:rPr>
              <a:t> </a:t>
            </a:r>
            <a:r>
              <a:rPr lang="en-US" sz="1200" kern="1200" dirty="0">
                <a:solidFill>
                  <a:schemeClr val="tx1"/>
                </a:solidFill>
                <a:effectLst/>
                <a:latin typeface="Times New Roman" pitchFamily="18" charset="0"/>
                <a:ea typeface="+mn-ea"/>
                <a:cs typeface="+mn-cs"/>
              </a:rPr>
              <a:t> We want to choose </a:t>
            </a:r>
            <a:r>
              <a:rPr lang="en-US" sz="1200" kern="1200" dirty="0" err="1">
                <a:solidFill>
                  <a:schemeClr val="tx1"/>
                </a:solidFill>
                <a:effectLst/>
                <a:latin typeface="Times New Roman" pitchFamily="18" charset="0"/>
                <a:ea typeface="+mn-ea"/>
                <a:cs typeface="+mn-cs"/>
              </a:rPr>
              <a:t>Is.EqualTo</a:t>
            </a:r>
            <a:r>
              <a:rPr lang="en-US" sz="1200" kern="1200" dirty="0">
                <a:solidFill>
                  <a:schemeClr val="tx1"/>
                </a:solidFill>
                <a:effectLst/>
                <a:latin typeface="Times New Roman" pitchFamily="18" charset="0"/>
                <a:ea typeface="+mn-ea"/>
                <a:cs typeface="+mn-cs"/>
              </a:rPr>
              <a:t>, and then the value we expect, what we expect when we add 1 and 2 together to get the value 3. That is our first test.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Let's add a second test to test the </a:t>
            </a:r>
            <a:r>
              <a:rPr lang="en-US" sz="1200" kern="1200" dirty="0" err="1">
                <a:solidFill>
                  <a:schemeClr val="tx1"/>
                </a:solidFill>
                <a:effectLst/>
                <a:latin typeface="Times New Roman" pitchFamily="18" charset="0"/>
                <a:ea typeface="+mn-ea"/>
                <a:cs typeface="+mn-cs"/>
              </a:rPr>
              <a:t>SimpleCalculator's</a:t>
            </a:r>
            <a:r>
              <a:rPr lang="en-US" sz="1200" kern="1200" dirty="0">
                <a:solidFill>
                  <a:schemeClr val="tx1"/>
                </a:solidFill>
                <a:effectLst/>
                <a:latin typeface="Times New Roman" pitchFamily="18" charset="0"/>
                <a:ea typeface="+mn-ea"/>
                <a:cs typeface="+mn-cs"/>
              </a:rPr>
              <a:t> Multiply method here. So, again, we've applied the Test attribute, and our test is called </a:t>
            </a:r>
            <a:r>
              <a:rPr lang="en-US" sz="1200" b="1" kern="1200" dirty="0" err="1">
                <a:solidFill>
                  <a:schemeClr val="tx1"/>
                </a:solidFill>
                <a:effectLst/>
                <a:latin typeface="Times New Roman" pitchFamily="18" charset="0"/>
                <a:ea typeface="+mn-ea"/>
                <a:cs typeface="+mn-cs"/>
              </a:rPr>
              <a:t>ShouldMultiplyTwoNumbers</a:t>
            </a:r>
            <a:r>
              <a:rPr lang="en-US" sz="1200" kern="1200" dirty="0">
                <a:solidFill>
                  <a:schemeClr val="tx1"/>
                </a:solidFill>
                <a:effectLst/>
                <a:latin typeface="Times New Roman" pitchFamily="18" charset="0"/>
                <a:ea typeface="+mn-ea"/>
                <a:cs typeface="+mn-cs"/>
              </a:rPr>
              <a:t>. Again, we create an instance of our System Under Test, we then execute our production code, and we assert that the result is as expected. We're saying that we expect when we multiply 2 and 10 we get the value 20. And we can build.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If we open the Visual Studio test runner and we can do this by going to the </a:t>
            </a:r>
            <a:r>
              <a:rPr lang="en-US" sz="1200" b="1" kern="1200" dirty="0">
                <a:solidFill>
                  <a:schemeClr val="tx1"/>
                </a:solidFill>
                <a:effectLst/>
                <a:latin typeface="Times New Roman" pitchFamily="18" charset="0"/>
                <a:ea typeface="+mn-ea"/>
                <a:cs typeface="+mn-cs"/>
              </a:rPr>
              <a:t>Test menu</a:t>
            </a:r>
            <a:r>
              <a:rPr lang="en-US" sz="1200" kern="1200" dirty="0">
                <a:solidFill>
                  <a:schemeClr val="tx1"/>
                </a:solidFill>
                <a:effectLst/>
                <a:latin typeface="Times New Roman" pitchFamily="18" charset="0"/>
                <a:ea typeface="+mn-ea"/>
                <a:cs typeface="+mn-cs"/>
              </a:rPr>
              <a:t>, heading down to </a:t>
            </a:r>
            <a:r>
              <a:rPr lang="en-US" sz="1200" b="1" kern="1200" dirty="0">
                <a:solidFill>
                  <a:schemeClr val="tx1"/>
                </a:solidFill>
                <a:effectLst/>
                <a:latin typeface="Times New Roman" pitchFamily="18" charset="0"/>
                <a:ea typeface="+mn-ea"/>
                <a:cs typeface="+mn-cs"/>
              </a:rPr>
              <a:t>Windows</a:t>
            </a:r>
            <a:r>
              <a:rPr lang="en-US" sz="1200" kern="1200" dirty="0">
                <a:solidFill>
                  <a:schemeClr val="tx1"/>
                </a:solidFill>
                <a:effectLst/>
                <a:latin typeface="Times New Roman" pitchFamily="18" charset="0"/>
                <a:ea typeface="+mn-ea"/>
                <a:cs typeface="+mn-cs"/>
              </a:rPr>
              <a:t>, and choosing </a:t>
            </a:r>
            <a:r>
              <a:rPr lang="en-US" sz="1200" b="1" kern="1200" dirty="0">
                <a:solidFill>
                  <a:schemeClr val="tx1"/>
                </a:solidFill>
                <a:effectLst/>
                <a:latin typeface="Times New Roman" pitchFamily="18" charset="0"/>
                <a:ea typeface="+mn-ea"/>
                <a:cs typeface="+mn-cs"/>
              </a:rPr>
              <a:t>Test Explorer</a:t>
            </a:r>
            <a:r>
              <a:rPr lang="en-US" sz="1200" kern="1200" dirty="0">
                <a:solidFill>
                  <a:schemeClr val="tx1"/>
                </a:solidFill>
                <a:effectLst/>
                <a:latin typeface="Times New Roman" pitchFamily="18" charset="0"/>
                <a:ea typeface="+mn-ea"/>
                <a:cs typeface="+mn-cs"/>
              </a:rPr>
              <a:t>. Notice that we don't get any tests showing up, and that's because we haven't installed the </a:t>
            </a:r>
            <a:r>
              <a:rPr lang="en-US" sz="1200" b="1" kern="1200" dirty="0" err="1">
                <a:solidFill>
                  <a:schemeClr val="tx1"/>
                </a:solidFill>
                <a:effectLst/>
                <a:latin typeface="Times New Roman" pitchFamily="18" charset="0"/>
                <a:ea typeface="+mn-ea"/>
                <a:cs typeface="+mn-cs"/>
              </a:rPr>
              <a:t>NUnit</a:t>
            </a:r>
            <a:r>
              <a:rPr lang="en-US" sz="1200" b="1" kern="1200" dirty="0">
                <a:solidFill>
                  <a:schemeClr val="tx1"/>
                </a:solidFill>
                <a:effectLst/>
                <a:latin typeface="Times New Roman" pitchFamily="18" charset="0"/>
                <a:ea typeface="+mn-ea"/>
                <a:cs typeface="+mn-cs"/>
              </a:rPr>
              <a:t> test adapter</a:t>
            </a:r>
            <a:r>
              <a:rPr lang="en-US" sz="1200" kern="1200" dirty="0">
                <a:solidFill>
                  <a:schemeClr val="tx1"/>
                </a:solidFill>
                <a:effectLst/>
                <a:latin typeface="Times New Roman" pitchFamily="18" charset="0"/>
                <a:ea typeface="+mn-ea"/>
                <a:cs typeface="+mn-cs"/>
              </a:rPr>
              <a:t>, so let's go ahead and do this. So we'll go to our Test project here, we'll go to </a:t>
            </a:r>
            <a:r>
              <a:rPr lang="en-US" sz="1200" b="1" kern="1200" dirty="0">
                <a:solidFill>
                  <a:schemeClr val="tx1"/>
                </a:solidFill>
                <a:effectLst/>
                <a:latin typeface="Times New Roman" pitchFamily="18" charset="0"/>
                <a:ea typeface="+mn-ea"/>
                <a:cs typeface="+mn-cs"/>
              </a:rPr>
              <a:t>Manage </a:t>
            </a:r>
            <a:r>
              <a:rPr lang="en-US" sz="1200" b="1" kern="1200" dirty="0" err="1">
                <a:solidFill>
                  <a:schemeClr val="tx1"/>
                </a:solidFill>
                <a:effectLst/>
                <a:latin typeface="Times New Roman" pitchFamily="18" charset="0"/>
                <a:ea typeface="+mn-ea"/>
                <a:cs typeface="+mn-cs"/>
              </a:rPr>
              <a:t>NuGet</a:t>
            </a:r>
            <a:r>
              <a:rPr lang="en-US" sz="1200" b="1" kern="1200" dirty="0">
                <a:solidFill>
                  <a:schemeClr val="tx1"/>
                </a:solidFill>
                <a:effectLst/>
                <a:latin typeface="Times New Roman" pitchFamily="18" charset="0"/>
                <a:ea typeface="+mn-ea"/>
                <a:cs typeface="+mn-cs"/>
              </a:rPr>
              <a:t> Packages</a:t>
            </a:r>
            <a:r>
              <a:rPr lang="en-US" sz="1200" kern="1200" dirty="0">
                <a:solidFill>
                  <a:schemeClr val="tx1"/>
                </a:solidFill>
                <a:effectLst/>
                <a:latin typeface="Times New Roman" pitchFamily="18" charset="0"/>
                <a:ea typeface="+mn-ea"/>
                <a:cs typeface="+mn-cs"/>
              </a:rPr>
              <a:t>, and online again we'll search for </a:t>
            </a:r>
            <a:r>
              <a:rPr lang="en-US" sz="1200" kern="1200" dirty="0" err="1">
                <a:solidFill>
                  <a:schemeClr val="tx1"/>
                </a:solidFill>
                <a:effectLst/>
                <a:latin typeface="Times New Roman" pitchFamily="18" charset="0"/>
                <a:ea typeface="+mn-ea"/>
                <a:cs typeface="+mn-cs"/>
              </a:rPr>
              <a:t>NUnit</a:t>
            </a:r>
            <a:r>
              <a:rPr lang="en-US" sz="1200" kern="1200" dirty="0">
                <a:solidFill>
                  <a:schemeClr val="tx1"/>
                </a:solidFill>
                <a:effectLst/>
                <a:latin typeface="Times New Roman" pitchFamily="18" charset="0"/>
                <a:ea typeface="+mn-ea"/>
                <a:cs typeface="+mn-cs"/>
              </a:rPr>
              <a:t>, and this time we're going to install the </a:t>
            </a:r>
            <a:r>
              <a:rPr lang="en-US" sz="1200" kern="1200" dirty="0" err="1">
                <a:solidFill>
                  <a:schemeClr val="tx1"/>
                </a:solidFill>
                <a:effectLst/>
                <a:latin typeface="Times New Roman" pitchFamily="18" charset="0"/>
                <a:ea typeface="+mn-ea"/>
                <a:cs typeface="+mn-cs"/>
              </a:rPr>
              <a:t>NUnit</a:t>
            </a:r>
            <a:r>
              <a:rPr lang="en-US" sz="1200" kern="1200" dirty="0">
                <a:solidFill>
                  <a:schemeClr val="tx1"/>
                </a:solidFill>
                <a:effectLst/>
                <a:latin typeface="Times New Roman" pitchFamily="18" charset="0"/>
                <a:ea typeface="+mn-ea"/>
                <a:cs typeface="+mn-cs"/>
              </a:rPr>
              <a:t> Test Adapter for Visual studio.</a:t>
            </a:r>
            <a:r>
              <a:rPr lang="en-US" sz="1200" kern="1200" baseline="0" dirty="0">
                <a:solidFill>
                  <a:schemeClr val="tx1"/>
                </a:solidFill>
                <a:effectLst/>
                <a:latin typeface="Times New Roman" pitchFamily="18" charset="0"/>
                <a:ea typeface="+mn-ea"/>
                <a:cs typeface="+mn-cs"/>
              </a:rPr>
              <a:t> </a:t>
            </a:r>
            <a:r>
              <a:rPr lang="en-US" sz="1200" kern="1200" dirty="0">
                <a:solidFill>
                  <a:schemeClr val="tx1"/>
                </a:solidFill>
                <a:effectLst/>
                <a:latin typeface="Times New Roman" pitchFamily="18" charset="0"/>
                <a:ea typeface="+mn-ea"/>
                <a:cs typeface="+mn-cs"/>
              </a:rPr>
              <a:t>By doing this, we don't need to install the Visual Studio extension. This package will enable the Visual Studio test runner to recognize </a:t>
            </a:r>
            <a:r>
              <a:rPr lang="en-US" sz="1200" kern="1200" dirty="0" err="1">
                <a:solidFill>
                  <a:schemeClr val="tx1"/>
                </a:solidFill>
                <a:effectLst/>
                <a:latin typeface="Times New Roman" pitchFamily="18" charset="0"/>
                <a:ea typeface="+mn-ea"/>
                <a:cs typeface="+mn-cs"/>
              </a:rPr>
              <a:t>NUnit</a:t>
            </a:r>
            <a:r>
              <a:rPr lang="en-US" sz="1200" kern="1200" dirty="0">
                <a:solidFill>
                  <a:schemeClr val="tx1"/>
                </a:solidFill>
                <a:effectLst/>
                <a:latin typeface="Times New Roman" pitchFamily="18" charset="0"/>
                <a:ea typeface="+mn-ea"/>
                <a:cs typeface="+mn-cs"/>
              </a:rPr>
              <a: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Let's install this, and just close, and if we go to our Test Explorer now we can't see any tests showing up yet, but if we </a:t>
            </a:r>
            <a:r>
              <a:rPr lang="en-US" sz="1200" b="1" kern="1200" dirty="0">
                <a:solidFill>
                  <a:schemeClr val="tx1"/>
                </a:solidFill>
                <a:effectLst/>
                <a:latin typeface="Times New Roman" pitchFamily="18" charset="0"/>
                <a:ea typeface="+mn-ea"/>
                <a:cs typeface="+mn-cs"/>
              </a:rPr>
              <a:t>rebuild</a:t>
            </a:r>
            <a:r>
              <a:rPr lang="en-US" sz="1200" kern="1200" dirty="0">
                <a:solidFill>
                  <a:schemeClr val="tx1"/>
                </a:solidFill>
                <a:effectLst/>
                <a:latin typeface="Times New Roman" pitchFamily="18" charset="0"/>
                <a:ea typeface="+mn-ea"/>
                <a:cs typeface="+mn-cs"/>
              </a:rPr>
              <a:t> the solution we can now see our tests showing up.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There's a number of different ways we can order things. We can order them by Class, Duration, Outcome, Traits, which we'll look at in the final module, and also by Project. So we've only got two tests here, so this is looking quite similar, regardless of what we choose.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We can run our tests. So we can either run all of the tests in our solution here, we can right-click and just run all of the tests underneath our </a:t>
            </a:r>
            <a:r>
              <a:rPr lang="en-US" sz="1200" kern="1200" dirty="0" err="1">
                <a:solidFill>
                  <a:schemeClr val="tx1"/>
                </a:solidFill>
                <a:effectLst/>
                <a:latin typeface="Times New Roman" pitchFamily="18" charset="0"/>
                <a:ea typeface="+mn-ea"/>
                <a:cs typeface="+mn-cs"/>
              </a:rPr>
              <a:t>CalculatorTests</a:t>
            </a:r>
            <a:r>
              <a:rPr lang="en-US" sz="1200" kern="1200" dirty="0">
                <a:solidFill>
                  <a:schemeClr val="tx1"/>
                </a:solidFill>
                <a:effectLst/>
                <a:latin typeface="Times New Roman" pitchFamily="18" charset="0"/>
                <a:ea typeface="+mn-ea"/>
                <a:cs typeface="+mn-cs"/>
              </a:rPr>
              <a:t> project, or we can right-click on individual tests and run those. Let's start by running our </a:t>
            </a:r>
            <a:r>
              <a:rPr lang="en-US" sz="1200" kern="1200" dirty="0" err="1">
                <a:solidFill>
                  <a:schemeClr val="tx1"/>
                </a:solidFill>
                <a:effectLst/>
                <a:latin typeface="Times New Roman" pitchFamily="18" charset="0"/>
                <a:ea typeface="+mn-ea"/>
                <a:cs typeface="+mn-cs"/>
              </a:rPr>
              <a:t>ShouldAddTwoNumbers</a:t>
            </a:r>
            <a:r>
              <a:rPr lang="en-US" sz="1200" kern="1200" dirty="0">
                <a:solidFill>
                  <a:schemeClr val="tx1"/>
                </a:solidFill>
                <a:effectLst/>
                <a:latin typeface="Times New Roman" pitchFamily="18" charset="0"/>
                <a:ea typeface="+mn-ea"/>
                <a:cs typeface="+mn-cs"/>
              </a:rPr>
              <a:t> test. I'm going to right-click and choose Run Selected Tests. So now the test runner has executed the code in our test method, and we can see here that our test has passed because our Assert was correct. We can just prove this is running by putting a breakpoint inside our test code here and instead of right-clicking and choosing Run Selected Tests, we're going to choose Debug Selected Tests. Now our test executes, but this time in Debug mode, so our breakpoint gets hit. So we can see our test is running, and we can see our results here from adding two numbers is 3, so our Assert here that's checking for the value 3 will pass.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Let's run this </a:t>
            </a:r>
            <a:r>
              <a:rPr lang="en-US" sz="1200" kern="1200" dirty="0" err="1">
                <a:solidFill>
                  <a:schemeClr val="tx1"/>
                </a:solidFill>
                <a:effectLst/>
                <a:latin typeface="Times New Roman" pitchFamily="18" charset="0"/>
                <a:ea typeface="+mn-ea"/>
                <a:cs typeface="+mn-cs"/>
              </a:rPr>
              <a:t>ShouldMultiplyTwoNumbers</a:t>
            </a:r>
            <a:r>
              <a:rPr lang="en-US" sz="1200" kern="1200" dirty="0">
                <a:solidFill>
                  <a:schemeClr val="tx1"/>
                </a:solidFill>
                <a:effectLst/>
                <a:latin typeface="Times New Roman" pitchFamily="18" charset="0"/>
                <a:ea typeface="+mn-ea"/>
                <a:cs typeface="+mn-cs"/>
              </a:rPr>
              <a:t> test The test executes, and notice</a:t>
            </a:r>
            <a:r>
              <a:rPr lang="en-US" sz="1200" kern="1200" baseline="0" dirty="0">
                <a:solidFill>
                  <a:schemeClr val="tx1"/>
                </a:solidFill>
                <a:effectLst/>
                <a:latin typeface="Times New Roman" pitchFamily="18" charset="0"/>
                <a:ea typeface="+mn-ea"/>
                <a:cs typeface="+mn-cs"/>
              </a:rPr>
              <a:t> </a:t>
            </a:r>
            <a:r>
              <a:rPr lang="en-US" sz="1200" kern="1200" dirty="0">
                <a:solidFill>
                  <a:schemeClr val="tx1"/>
                </a:solidFill>
                <a:effectLst/>
                <a:latin typeface="Times New Roman" pitchFamily="18" charset="0"/>
                <a:ea typeface="+mn-ea"/>
                <a:cs typeface="+mn-cs"/>
              </a:rPr>
              <a:t>that we've got this red cross, and our test has failed. If we look at the test output message, we can see that our test Assert expected the value 20, but it was actually 12. So we can see down here we're expecting the value 20 but we actually got 12, and that's because there's this deliberate bug in this Multiply method. We've got a typo. We should be using the Multiply operator. So let's just fix that up. We'll go back to our tests. This time I'm going to run all test, and notice now that our Multiply test passes along with the other tests in the solution.</a:t>
            </a:r>
          </a:p>
          <a:p>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15</a:t>
            </a:fld>
            <a:endParaRPr lang="en-US" altLang="nl-BE"/>
          </a:p>
        </p:txBody>
      </p:sp>
    </p:spTree>
    <p:extLst>
      <p:ext uri="{BB962C8B-B14F-4D97-AF65-F5344CB8AC3E}">
        <p14:creationId xmlns:p14="http://schemas.microsoft.com/office/powerpoint/2010/main" val="2978935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Is.EqualTo()</a:t>
            </a:r>
          </a:p>
          <a:p>
            <a:endParaRPr lang="nl-BE" dirty="0"/>
          </a:p>
          <a:p>
            <a:r>
              <a:rPr lang="en-US" sz="1200" kern="1200" dirty="0">
                <a:solidFill>
                  <a:schemeClr val="tx1"/>
                </a:solidFill>
                <a:effectLst/>
                <a:latin typeface="Times New Roman" pitchFamily="18" charset="0"/>
                <a:ea typeface="+mn-ea"/>
                <a:cs typeface="+mn-cs"/>
              </a:rPr>
              <a:t>We have a </a:t>
            </a:r>
            <a:r>
              <a:rPr lang="en-US" sz="1200" kern="1200" dirty="0" err="1">
                <a:solidFill>
                  <a:schemeClr val="tx1"/>
                </a:solidFill>
                <a:effectLst/>
                <a:latin typeface="Times New Roman" pitchFamily="18" charset="0"/>
                <a:ea typeface="+mn-ea"/>
                <a:cs typeface="+mn-cs"/>
              </a:rPr>
              <a:t>NameJoiner</a:t>
            </a:r>
            <a:r>
              <a:rPr lang="en-US" sz="1200" kern="1200" dirty="0">
                <a:solidFill>
                  <a:schemeClr val="tx1"/>
                </a:solidFill>
                <a:effectLst/>
                <a:latin typeface="Times New Roman" pitchFamily="18" charset="0"/>
                <a:ea typeface="+mn-ea"/>
                <a:cs typeface="+mn-cs"/>
              </a:rPr>
              <a:t> class that we'll be writing a few tests for, and all this does is it takes a </a:t>
            </a:r>
            <a:r>
              <a:rPr lang="en-US" sz="1200" kern="1200" dirty="0" err="1">
                <a:solidFill>
                  <a:schemeClr val="tx1"/>
                </a:solidFill>
                <a:effectLst/>
                <a:latin typeface="Times New Roman" pitchFamily="18" charset="0"/>
                <a:ea typeface="+mn-ea"/>
                <a:cs typeface="+mn-cs"/>
              </a:rPr>
              <a:t>firstName</a:t>
            </a:r>
            <a:r>
              <a:rPr lang="en-US" sz="1200" kern="1200" dirty="0">
                <a:solidFill>
                  <a:schemeClr val="tx1"/>
                </a:solidFill>
                <a:effectLst/>
                <a:latin typeface="Times New Roman" pitchFamily="18" charset="0"/>
                <a:ea typeface="+mn-ea"/>
                <a:cs typeface="+mn-cs"/>
              </a:rPr>
              <a:t> and a </a:t>
            </a:r>
            <a:r>
              <a:rPr lang="en-US" sz="1200" kern="1200" dirty="0" err="1">
                <a:solidFill>
                  <a:schemeClr val="tx1"/>
                </a:solidFill>
                <a:effectLst/>
                <a:latin typeface="Times New Roman" pitchFamily="18" charset="0"/>
                <a:ea typeface="+mn-ea"/>
                <a:cs typeface="+mn-cs"/>
              </a:rPr>
              <a:t>lastName</a:t>
            </a:r>
            <a:r>
              <a:rPr lang="en-US" sz="1200" kern="1200" dirty="0">
                <a:solidFill>
                  <a:schemeClr val="tx1"/>
                </a:solidFill>
                <a:effectLst/>
                <a:latin typeface="Times New Roman" pitchFamily="18" charset="0"/>
                <a:ea typeface="+mn-ea"/>
                <a:cs typeface="+mn-cs"/>
              </a:rPr>
              <a:t> and just joins these two together and returns them as a string. The first test, </a:t>
            </a:r>
            <a:r>
              <a:rPr lang="en-US" sz="1200" kern="1200" dirty="0" err="1">
                <a:solidFill>
                  <a:schemeClr val="tx1"/>
                </a:solidFill>
                <a:effectLst/>
                <a:latin typeface="Times New Roman" pitchFamily="18" charset="0"/>
                <a:ea typeface="+mn-ea"/>
                <a:cs typeface="+mn-cs"/>
              </a:rPr>
              <a:t>ShouldJoinNames</a:t>
            </a:r>
            <a:r>
              <a:rPr lang="en-US" sz="1200" kern="1200" dirty="0">
                <a:solidFill>
                  <a:schemeClr val="tx1"/>
                </a:solidFill>
                <a:effectLst/>
                <a:latin typeface="Times New Roman" pitchFamily="18" charset="0"/>
                <a:ea typeface="+mn-ea"/>
                <a:cs typeface="+mn-cs"/>
              </a:rPr>
              <a:t>, we're following a similar pattern of creating our System Under Test, and then executing some action on our System Under Test, We're calling the Join method and we're getting the result of this Join method. We're using the </a:t>
            </a:r>
            <a:r>
              <a:rPr lang="en-US" sz="1200" kern="1200" dirty="0" err="1">
                <a:solidFill>
                  <a:schemeClr val="tx1"/>
                </a:solidFill>
                <a:effectLst/>
                <a:latin typeface="Times New Roman" pitchFamily="18" charset="0"/>
                <a:ea typeface="+mn-ea"/>
                <a:cs typeface="+mn-cs"/>
              </a:rPr>
              <a:t>Assert.That</a:t>
            </a:r>
            <a:r>
              <a:rPr lang="en-US" sz="1200" kern="1200" dirty="0">
                <a:solidFill>
                  <a:schemeClr val="tx1"/>
                </a:solidFill>
                <a:effectLst/>
                <a:latin typeface="Times New Roman" pitchFamily="18" charset="0"/>
                <a:ea typeface="+mn-ea"/>
                <a:cs typeface="+mn-cs"/>
              </a:rPr>
              <a:t> method, passing in the actual value that we got back from our System Under Test, and then we're using the </a:t>
            </a:r>
            <a:r>
              <a:rPr lang="en-US" sz="1200" kern="1200" dirty="0" err="1">
                <a:solidFill>
                  <a:schemeClr val="tx1"/>
                </a:solidFill>
                <a:effectLst/>
                <a:latin typeface="Times New Roman" pitchFamily="18" charset="0"/>
                <a:ea typeface="+mn-ea"/>
                <a:cs typeface="+mn-cs"/>
              </a:rPr>
              <a:t>Is.EqualTo</a:t>
            </a:r>
            <a:r>
              <a:rPr lang="en-US" sz="1200" kern="1200" dirty="0">
                <a:solidFill>
                  <a:schemeClr val="tx1"/>
                </a:solidFill>
                <a:effectLst/>
                <a:latin typeface="Times New Roman" pitchFamily="18" charset="0"/>
                <a:ea typeface="+mn-ea"/>
                <a:cs typeface="+mn-cs"/>
              </a:rPr>
              <a:t> method and passing in the string that we expect to get back, so in this case it's "Sarah Smith".</a:t>
            </a:r>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17</a:t>
            </a:fld>
            <a:endParaRPr lang="en-US" altLang="nl-BE"/>
          </a:p>
        </p:txBody>
      </p:sp>
    </p:spTree>
    <p:extLst>
      <p:ext uri="{BB962C8B-B14F-4D97-AF65-F5344CB8AC3E}">
        <p14:creationId xmlns:p14="http://schemas.microsoft.com/office/powerpoint/2010/main" val="30346001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Is.EqualTo().IgnoreCase</a:t>
            </a:r>
            <a:endParaRPr lang="en-US" sz="1200" b="1" kern="1200" dirty="0">
              <a:solidFill>
                <a:schemeClr val="tx1"/>
              </a:solidFill>
              <a:effectLst/>
              <a:latin typeface="Times New Roman" pitchFamily="18" charset="0"/>
              <a:ea typeface="+mn-ea"/>
              <a:cs typeface="+mn-cs"/>
            </a:endParaRPr>
          </a:p>
          <a:p>
            <a:endParaRPr lang="en-US" sz="12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Here's another example of using </a:t>
            </a:r>
            <a:r>
              <a:rPr lang="en-US" sz="1200" kern="1200" dirty="0" err="1">
                <a:solidFill>
                  <a:schemeClr val="tx1"/>
                </a:solidFill>
                <a:effectLst/>
                <a:latin typeface="Times New Roman" pitchFamily="18" charset="0"/>
                <a:ea typeface="+mn-ea"/>
                <a:cs typeface="+mn-cs"/>
              </a:rPr>
              <a:t>Is.EqualTo</a:t>
            </a:r>
            <a:r>
              <a:rPr lang="en-US" sz="1200" kern="1200" dirty="0">
                <a:solidFill>
                  <a:schemeClr val="tx1"/>
                </a:solidFill>
                <a:effectLst/>
                <a:latin typeface="Times New Roman" pitchFamily="18" charset="0"/>
                <a:ea typeface="+mn-ea"/>
                <a:cs typeface="+mn-cs"/>
              </a:rPr>
              <a:t> with a string, but this time we're using uppercase just to demonstrate.</a:t>
            </a:r>
            <a:r>
              <a:rPr lang="en-US" sz="1200" kern="1200" baseline="0" dirty="0">
                <a:solidFill>
                  <a:schemeClr val="tx1"/>
                </a:solidFill>
                <a:effectLst/>
                <a:latin typeface="Times New Roman" pitchFamily="18" charset="0"/>
                <a:ea typeface="+mn-ea"/>
                <a:cs typeface="+mn-cs"/>
              </a:rPr>
              <a:t> When we</a:t>
            </a:r>
            <a:r>
              <a:rPr lang="en-US" sz="1200" kern="1200" dirty="0">
                <a:solidFill>
                  <a:schemeClr val="tx1"/>
                </a:solidFill>
                <a:effectLst/>
                <a:latin typeface="Times New Roman" pitchFamily="18" charset="0"/>
                <a:ea typeface="+mn-ea"/>
                <a:cs typeface="+mn-cs"/>
              </a:rPr>
              <a:t> run the test, it's going to fail because we expected the name Sarah Smith in uppercase, but we actually received </a:t>
            </a:r>
            <a:r>
              <a:rPr lang="en-US" sz="1200" kern="1200" dirty="0" err="1">
                <a:solidFill>
                  <a:schemeClr val="tx1"/>
                </a:solidFill>
                <a:effectLst/>
                <a:latin typeface="Times New Roman" pitchFamily="18" charset="0"/>
                <a:ea typeface="+mn-ea"/>
                <a:cs typeface="+mn-cs"/>
              </a:rPr>
              <a:t>sarah</a:t>
            </a:r>
            <a:r>
              <a:rPr lang="en-US" sz="1200" kern="1200" dirty="0">
                <a:solidFill>
                  <a:schemeClr val="tx1"/>
                </a:solidFill>
                <a:effectLst/>
                <a:latin typeface="Times New Roman" pitchFamily="18" charset="0"/>
                <a:ea typeface="+mn-ea"/>
                <a:cs typeface="+mn-cs"/>
              </a:rPr>
              <a:t> smith in lowercase. So if we don't care about the case of the equality check here for our string, we can add .</a:t>
            </a:r>
            <a:r>
              <a:rPr lang="en-US" sz="1200" kern="1200" dirty="0" err="1">
                <a:solidFill>
                  <a:schemeClr val="tx1"/>
                </a:solidFill>
                <a:effectLst/>
                <a:latin typeface="Times New Roman" pitchFamily="18" charset="0"/>
                <a:ea typeface="+mn-ea"/>
                <a:cs typeface="+mn-cs"/>
              </a:rPr>
              <a:t>IgnoreCase</a:t>
            </a:r>
            <a:r>
              <a:rPr lang="en-US" sz="1200" kern="1200" dirty="0">
                <a:solidFill>
                  <a:schemeClr val="tx1"/>
                </a:solidFill>
                <a:effectLst/>
                <a:latin typeface="Times New Roman" pitchFamily="18" charset="0"/>
                <a:ea typeface="+mn-ea"/>
                <a:cs typeface="+mn-cs"/>
              </a:rPr>
              <a:t> here</a:t>
            </a:r>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18</a:t>
            </a:fld>
            <a:endParaRPr lang="en-US" altLang="nl-BE"/>
          </a:p>
        </p:txBody>
      </p:sp>
    </p:spTree>
    <p:extLst>
      <p:ext uri="{BB962C8B-B14F-4D97-AF65-F5344CB8AC3E}">
        <p14:creationId xmlns:p14="http://schemas.microsoft.com/office/powerpoint/2010/main" val="40822063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dirty="0" err="1">
                <a:solidFill>
                  <a:schemeClr val="tx1"/>
                </a:solidFill>
                <a:effectLst/>
                <a:latin typeface="Times New Roman" pitchFamily="18" charset="0"/>
                <a:ea typeface="+mn-ea"/>
                <a:cs typeface="+mn-cs"/>
              </a:rPr>
              <a:t>Is.Not.EqualTo</a:t>
            </a:r>
            <a:r>
              <a:rPr lang="en-US" sz="1200" b="1" kern="1200" dirty="0">
                <a:solidFill>
                  <a:schemeClr val="tx1"/>
                </a:solidFill>
                <a:effectLst/>
                <a:latin typeface="Times New Roman" pitchFamily="18" charset="0"/>
                <a:ea typeface="+mn-ea"/>
                <a:cs typeface="+mn-cs"/>
              </a:rPr>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If we want to test that a string is not equal to something that we expect, we use </a:t>
            </a:r>
            <a:r>
              <a:rPr lang="en-US" sz="1200" kern="1200" dirty="0" err="1">
                <a:solidFill>
                  <a:schemeClr val="tx1"/>
                </a:solidFill>
                <a:effectLst/>
                <a:latin typeface="Times New Roman" pitchFamily="18" charset="0"/>
                <a:ea typeface="+mn-ea"/>
                <a:cs typeface="+mn-cs"/>
              </a:rPr>
              <a:t>Is.Not.EqualTo</a:t>
            </a:r>
            <a:r>
              <a:rPr lang="en-US" sz="1200" kern="1200" dirty="0">
                <a:solidFill>
                  <a:schemeClr val="tx1"/>
                </a:solidFill>
                <a:effectLst/>
                <a:latin typeface="Times New Roman" pitchFamily="18" charset="0"/>
                <a:ea typeface="+mn-ea"/>
                <a:cs typeface="+mn-cs"/>
              </a:rPr>
              <a:t>().</a:t>
            </a:r>
            <a:r>
              <a:rPr lang="en-US" sz="1200" kern="1200" baseline="0" dirty="0">
                <a:solidFill>
                  <a:schemeClr val="tx1"/>
                </a:solidFill>
                <a:effectLst/>
                <a:latin typeface="Times New Roman" pitchFamily="18" charset="0"/>
                <a:ea typeface="+mn-ea"/>
                <a:cs typeface="+mn-cs"/>
              </a:rPr>
              <a:t> </a:t>
            </a:r>
            <a:r>
              <a:rPr lang="en-US" sz="1200" kern="1200" dirty="0">
                <a:solidFill>
                  <a:schemeClr val="tx1"/>
                </a:solidFill>
                <a:effectLst/>
                <a:latin typeface="Times New Roman" pitchFamily="18" charset="0"/>
                <a:ea typeface="+mn-ea"/>
                <a:cs typeface="+mn-cs"/>
              </a:rPr>
              <a:t> If we want to check for inequality, we can simply add Not. This whole Assert is saying </a:t>
            </a:r>
            <a:r>
              <a:rPr lang="en-US" sz="1200" kern="1200" dirty="0" err="1">
                <a:solidFill>
                  <a:schemeClr val="tx1"/>
                </a:solidFill>
                <a:effectLst/>
                <a:latin typeface="Times New Roman" pitchFamily="18" charset="0"/>
                <a:ea typeface="+mn-ea"/>
                <a:cs typeface="+mn-cs"/>
              </a:rPr>
              <a:t>Assert.That</a:t>
            </a:r>
            <a:r>
              <a:rPr lang="en-US" sz="1200" kern="1200" dirty="0">
                <a:solidFill>
                  <a:schemeClr val="tx1"/>
                </a:solidFill>
                <a:effectLst/>
                <a:latin typeface="Times New Roman" pitchFamily="18" charset="0"/>
                <a:ea typeface="+mn-ea"/>
                <a:cs typeface="+mn-cs"/>
              </a:rPr>
              <a:t> (</a:t>
            </a:r>
            <a:r>
              <a:rPr lang="en-US" sz="1200" kern="1200" dirty="0" err="1">
                <a:solidFill>
                  <a:schemeClr val="tx1"/>
                </a:solidFill>
                <a:effectLst/>
                <a:latin typeface="Times New Roman" pitchFamily="18" charset="0"/>
                <a:ea typeface="+mn-ea"/>
                <a:cs typeface="+mn-cs"/>
              </a:rPr>
              <a:t>fullName</a:t>
            </a:r>
            <a:r>
              <a:rPr lang="en-US" sz="1200" kern="1200" dirty="0">
                <a:solidFill>
                  <a:schemeClr val="tx1"/>
                </a:solidFill>
                <a:effectLst/>
                <a:latin typeface="Times New Roman" pitchFamily="18" charset="0"/>
                <a:ea typeface="+mn-ea"/>
                <a:cs typeface="+mn-cs"/>
              </a:rPr>
              <a:t>, </a:t>
            </a:r>
            <a:r>
              <a:rPr lang="en-US" sz="1200" kern="1200" dirty="0" err="1">
                <a:solidFill>
                  <a:schemeClr val="tx1"/>
                </a:solidFill>
                <a:effectLst/>
                <a:latin typeface="Times New Roman" pitchFamily="18" charset="0"/>
                <a:ea typeface="+mn-ea"/>
                <a:cs typeface="+mn-cs"/>
              </a:rPr>
              <a:t>Is.Not.EqualTo</a:t>
            </a:r>
            <a:r>
              <a:rPr lang="en-US" sz="1200" kern="1200" dirty="0">
                <a:solidFill>
                  <a:schemeClr val="tx1"/>
                </a:solidFill>
                <a:effectLst/>
                <a:latin typeface="Times New Roman" pitchFamily="18" charset="0"/>
                <a:ea typeface="+mn-ea"/>
                <a:cs typeface="+mn-cs"/>
              </a:rPr>
              <a:t>("Gentry Smith")), and because we're getting Sarah Smith back, this test should pass, which it does.</a:t>
            </a:r>
          </a:p>
          <a:p>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19</a:t>
            </a:fld>
            <a:endParaRPr lang="en-US" altLang="nl-BE"/>
          </a:p>
        </p:txBody>
      </p:sp>
    </p:spTree>
    <p:extLst>
      <p:ext uri="{BB962C8B-B14F-4D97-AF65-F5344CB8AC3E}">
        <p14:creationId xmlns:p14="http://schemas.microsoft.com/office/powerpoint/2010/main" val="1342537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20</a:t>
            </a:fld>
            <a:endParaRPr lang="en-US" altLang="nl-BE"/>
          </a:p>
        </p:txBody>
      </p:sp>
    </p:spTree>
    <p:extLst>
      <p:ext uri="{BB962C8B-B14F-4D97-AF65-F5344CB8AC3E}">
        <p14:creationId xmlns:p14="http://schemas.microsoft.com/office/powerpoint/2010/main" val="34755032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Numerical Equality</a:t>
            </a:r>
          </a:p>
          <a:p>
            <a:endParaRPr lang="nl-BE" dirty="0"/>
          </a:p>
          <a:p>
            <a:r>
              <a:rPr lang="en-US" sz="1200" kern="1200" dirty="0">
                <a:solidFill>
                  <a:schemeClr val="tx1"/>
                </a:solidFill>
                <a:effectLst/>
                <a:latin typeface="Times New Roman" pitchFamily="18" charset="0"/>
                <a:ea typeface="+mn-ea"/>
                <a:cs typeface="+mn-cs"/>
              </a:rPr>
              <a:t>We can also use the </a:t>
            </a:r>
            <a:r>
              <a:rPr lang="en-US" sz="1200" kern="1200" dirty="0" err="1">
                <a:solidFill>
                  <a:schemeClr val="tx1"/>
                </a:solidFill>
                <a:effectLst/>
                <a:latin typeface="Times New Roman" pitchFamily="18" charset="0"/>
                <a:ea typeface="+mn-ea"/>
                <a:cs typeface="+mn-cs"/>
              </a:rPr>
              <a:t>Is.EqualTo</a:t>
            </a:r>
            <a:r>
              <a:rPr lang="en-US" sz="1200" kern="1200" dirty="0">
                <a:solidFill>
                  <a:schemeClr val="tx1"/>
                </a:solidFill>
                <a:effectLst/>
                <a:latin typeface="Times New Roman" pitchFamily="18" charset="0"/>
                <a:ea typeface="+mn-ea"/>
                <a:cs typeface="+mn-cs"/>
              </a:rPr>
              <a:t> method to compare numerical values. We have this simple Calculator class and it's got a few methods We've got an </a:t>
            </a:r>
            <a:r>
              <a:rPr lang="en-US" sz="1200" kern="1200" dirty="0" err="1">
                <a:solidFill>
                  <a:schemeClr val="tx1"/>
                </a:solidFill>
                <a:effectLst/>
                <a:latin typeface="Times New Roman" pitchFamily="18" charset="0"/>
                <a:ea typeface="+mn-ea"/>
                <a:cs typeface="+mn-cs"/>
              </a:rPr>
              <a:t>AddInts</a:t>
            </a:r>
            <a:r>
              <a:rPr lang="en-US" sz="1200" kern="1200" dirty="0">
                <a:solidFill>
                  <a:schemeClr val="tx1"/>
                </a:solidFill>
                <a:effectLst/>
                <a:latin typeface="Times New Roman" pitchFamily="18" charset="0"/>
                <a:ea typeface="+mn-ea"/>
                <a:cs typeface="+mn-cs"/>
              </a:rPr>
              <a:t> method, which adds two </a:t>
            </a:r>
            <a:r>
              <a:rPr lang="en-US" sz="1200" kern="1200" dirty="0" err="1">
                <a:solidFill>
                  <a:schemeClr val="tx1"/>
                </a:solidFill>
                <a:effectLst/>
                <a:latin typeface="Times New Roman" pitchFamily="18" charset="0"/>
                <a:ea typeface="+mn-ea"/>
                <a:cs typeface="+mn-cs"/>
              </a:rPr>
              <a:t>ints</a:t>
            </a:r>
            <a:r>
              <a:rPr lang="en-US" sz="1200" kern="1200" dirty="0">
                <a:solidFill>
                  <a:schemeClr val="tx1"/>
                </a:solidFill>
                <a:effectLst/>
                <a:latin typeface="Times New Roman" pitchFamily="18" charset="0"/>
                <a:ea typeface="+mn-ea"/>
                <a:cs typeface="+mn-cs"/>
              </a:rPr>
              <a:t> and returns an int. We've also got an </a:t>
            </a:r>
            <a:r>
              <a:rPr lang="en-US" sz="1200" kern="1200" dirty="0" err="1">
                <a:solidFill>
                  <a:schemeClr val="tx1"/>
                </a:solidFill>
                <a:effectLst/>
                <a:latin typeface="Times New Roman" pitchFamily="18" charset="0"/>
                <a:ea typeface="+mn-ea"/>
                <a:cs typeface="+mn-cs"/>
              </a:rPr>
              <a:t>AddDoubles</a:t>
            </a:r>
            <a:r>
              <a:rPr lang="en-US" sz="1200" kern="1200" dirty="0">
                <a:solidFill>
                  <a:schemeClr val="tx1"/>
                </a:solidFill>
                <a:effectLst/>
                <a:latin typeface="Times New Roman" pitchFamily="18" charset="0"/>
                <a:ea typeface="+mn-ea"/>
                <a:cs typeface="+mn-cs"/>
              </a:rPr>
              <a:t> method which takes two doubles and returns the sum of two doubles. We've also got a Divide method which we'll be looking at later in this module when we look at exception handling. We've got a simple </a:t>
            </a:r>
            <a:r>
              <a:rPr lang="en-US" sz="1200" kern="1200" dirty="0" err="1">
                <a:solidFill>
                  <a:schemeClr val="tx1"/>
                </a:solidFill>
                <a:effectLst/>
                <a:latin typeface="Times New Roman" pitchFamily="18" charset="0"/>
                <a:ea typeface="+mn-ea"/>
                <a:cs typeface="+mn-cs"/>
              </a:rPr>
              <a:t>ShouldAddInts</a:t>
            </a:r>
            <a:r>
              <a:rPr lang="en-US" sz="1200" kern="1200" dirty="0">
                <a:solidFill>
                  <a:schemeClr val="tx1"/>
                </a:solidFill>
                <a:effectLst/>
                <a:latin typeface="Times New Roman" pitchFamily="18" charset="0"/>
                <a:ea typeface="+mn-ea"/>
                <a:cs typeface="+mn-cs"/>
              </a:rPr>
              <a:t> test, and we're calling the </a:t>
            </a:r>
            <a:r>
              <a:rPr lang="en-US" sz="1200" kern="1200" dirty="0" err="1">
                <a:solidFill>
                  <a:schemeClr val="tx1"/>
                </a:solidFill>
                <a:effectLst/>
                <a:latin typeface="Times New Roman" pitchFamily="18" charset="0"/>
                <a:ea typeface="+mn-ea"/>
                <a:cs typeface="+mn-cs"/>
              </a:rPr>
              <a:t>AddInts</a:t>
            </a:r>
            <a:r>
              <a:rPr lang="en-US" sz="1200" kern="1200" dirty="0">
                <a:solidFill>
                  <a:schemeClr val="tx1"/>
                </a:solidFill>
                <a:effectLst/>
                <a:latin typeface="Times New Roman" pitchFamily="18" charset="0"/>
                <a:ea typeface="+mn-ea"/>
                <a:cs typeface="+mn-cs"/>
              </a:rPr>
              <a:t> method and adding 1 and 2 together, so we expect the value to be 3. So that's using </a:t>
            </a:r>
            <a:r>
              <a:rPr lang="en-US" sz="1200" kern="1200" dirty="0" err="1">
                <a:solidFill>
                  <a:schemeClr val="tx1"/>
                </a:solidFill>
                <a:effectLst/>
                <a:latin typeface="Times New Roman" pitchFamily="18" charset="0"/>
                <a:ea typeface="+mn-ea"/>
                <a:cs typeface="+mn-cs"/>
              </a:rPr>
              <a:t>Is.EqualTo</a:t>
            </a:r>
            <a:r>
              <a:rPr lang="en-US" sz="1200" kern="1200" dirty="0">
                <a:solidFill>
                  <a:schemeClr val="tx1"/>
                </a:solidFill>
                <a:effectLst/>
                <a:latin typeface="Times New Roman" pitchFamily="18" charset="0"/>
                <a:ea typeface="+mn-ea"/>
                <a:cs typeface="+mn-cs"/>
              </a:rPr>
              <a:t> and specifying an integer value. </a:t>
            </a:r>
            <a:endParaRPr lang="en-US" b="1"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21</a:t>
            </a:fld>
            <a:endParaRPr lang="en-US" altLang="nl-BE"/>
          </a:p>
        </p:txBody>
      </p:sp>
    </p:spTree>
    <p:extLst>
      <p:ext uri="{BB962C8B-B14F-4D97-AF65-F5344CB8AC3E}">
        <p14:creationId xmlns:p14="http://schemas.microsoft.com/office/powerpoint/2010/main" val="162451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Is.EqualTo().Within()</a:t>
            </a:r>
          </a:p>
          <a:p>
            <a:endParaRPr lang="nl-BE" dirty="0"/>
          </a:p>
          <a:p>
            <a:r>
              <a:rPr lang="en-US" sz="1200" kern="1200" dirty="0">
                <a:solidFill>
                  <a:schemeClr val="tx1"/>
                </a:solidFill>
                <a:effectLst/>
                <a:latin typeface="Times New Roman" pitchFamily="18" charset="0"/>
                <a:ea typeface="+mn-ea"/>
                <a:cs typeface="+mn-cs"/>
              </a:rPr>
              <a:t>Let's see what happens when we use floating point values. We’re just using the </a:t>
            </a:r>
            <a:r>
              <a:rPr lang="en-US" sz="1200" kern="1200" dirty="0" err="1">
                <a:solidFill>
                  <a:schemeClr val="tx1"/>
                </a:solidFill>
                <a:effectLst/>
                <a:latin typeface="Times New Roman" pitchFamily="18" charset="0"/>
                <a:ea typeface="+mn-ea"/>
                <a:cs typeface="+mn-cs"/>
              </a:rPr>
              <a:t>AddDoubles</a:t>
            </a:r>
            <a:r>
              <a:rPr lang="en-US" sz="1200" kern="1200" dirty="0">
                <a:solidFill>
                  <a:schemeClr val="tx1"/>
                </a:solidFill>
                <a:effectLst/>
                <a:latin typeface="Times New Roman" pitchFamily="18" charset="0"/>
                <a:ea typeface="+mn-ea"/>
                <a:cs typeface="+mn-cs"/>
              </a:rPr>
              <a:t> method instead, and we're adding the values 1.1 and 2.2. We’re saying we expect a value to be equal to 3.3, but when we run the test, it won’t pass. Because we're using floating point numbers, the expected value is 3.29999.  So, because we're using floating point values, we're not always going to get an exact value. So with </a:t>
            </a:r>
            <a:r>
              <a:rPr lang="en-US" sz="1200" kern="1200" dirty="0" err="1">
                <a:solidFill>
                  <a:schemeClr val="tx1"/>
                </a:solidFill>
                <a:effectLst/>
                <a:latin typeface="Times New Roman" pitchFamily="18" charset="0"/>
                <a:ea typeface="+mn-ea"/>
                <a:cs typeface="+mn-cs"/>
              </a:rPr>
              <a:t>NUnits</a:t>
            </a:r>
            <a:r>
              <a:rPr lang="en-US" sz="1200" kern="1200" dirty="0">
                <a:solidFill>
                  <a:schemeClr val="tx1"/>
                </a:solidFill>
                <a:effectLst/>
                <a:latin typeface="Times New Roman" pitchFamily="18" charset="0"/>
                <a:ea typeface="+mn-ea"/>
                <a:cs typeface="+mn-cs"/>
              </a:rPr>
              <a:t> we can add a call to the Within method, and the Within method would allow us to specify a tolerance for our </a:t>
            </a:r>
            <a:r>
              <a:rPr lang="en-US" sz="1200" kern="1200" dirty="0" err="1">
                <a:solidFill>
                  <a:schemeClr val="tx1"/>
                </a:solidFill>
                <a:effectLst/>
                <a:latin typeface="Times New Roman" pitchFamily="18" charset="0"/>
                <a:ea typeface="+mn-ea"/>
                <a:cs typeface="+mn-cs"/>
              </a:rPr>
              <a:t>EqualTo</a:t>
            </a:r>
            <a:r>
              <a:rPr lang="en-US" sz="1200" kern="1200" dirty="0">
                <a:solidFill>
                  <a:schemeClr val="tx1"/>
                </a:solidFill>
                <a:effectLst/>
                <a:latin typeface="Times New Roman" pitchFamily="18" charset="0"/>
                <a:ea typeface="+mn-ea"/>
                <a:cs typeface="+mn-cs"/>
              </a:rPr>
              <a:t>. We're saying that we expect the result to be equal to 3.3, but we're going to allow a tolerance of + or - 0.01. If the result is between 3.29 and 3.31, this test should pass. </a:t>
            </a:r>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22</a:t>
            </a:fld>
            <a:endParaRPr lang="en-US" altLang="nl-BE"/>
          </a:p>
        </p:txBody>
      </p:sp>
    </p:spTree>
    <p:extLst>
      <p:ext uri="{BB962C8B-B14F-4D97-AF65-F5344CB8AC3E}">
        <p14:creationId xmlns:p14="http://schemas.microsoft.com/office/powerpoint/2010/main" val="20710834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Is.EqualTo().Within().Percent</a:t>
            </a:r>
          </a:p>
          <a:p>
            <a:endParaRPr lang="nl-BE" dirty="0"/>
          </a:p>
          <a:p>
            <a:r>
              <a:rPr lang="en-US" sz="1200" kern="1200" dirty="0">
                <a:solidFill>
                  <a:schemeClr val="tx1"/>
                </a:solidFill>
                <a:effectLst/>
                <a:latin typeface="Times New Roman" pitchFamily="18" charset="0"/>
                <a:ea typeface="+mn-ea"/>
                <a:cs typeface="+mn-cs"/>
              </a:rPr>
              <a:t>In addition to specifying an actual tolerance value, we can also specify it as a percentage. We're adding the values 50 and 50, so we should get 100 back, but notice the Assert  we're saying is equal to 101, which is clearly wrong. Because we're using the Within method  and specifying a value of 1 followed by the .Percent, we're saying that the tolerance  is 1%. So even though we're going to get 100 back, because our tolerance here is 1%, this test will actually pass. </a:t>
            </a:r>
          </a:p>
          <a:p>
            <a:endParaRPr lang="nl-BE" sz="1200" kern="120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One thing to be careful of when using the Within method is to be </a:t>
            </a:r>
            <a:r>
              <a:rPr lang="en-US" sz="1200" b="1" kern="1200" dirty="0">
                <a:solidFill>
                  <a:schemeClr val="tx1"/>
                </a:solidFill>
                <a:effectLst/>
                <a:latin typeface="Times New Roman" pitchFamily="18" charset="0"/>
                <a:ea typeface="+mn-ea"/>
                <a:cs typeface="+mn-cs"/>
              </a:rPr>
              <a:t>careful</a:t>
            </a:r>
            <a:r>
              <a:rPr lang="en-US" sz="1200" kern="1200" dirty="0">
                <a:solidFill>
                  <a:schemeClr val="tx1"/>
                </a:solidFill>
                <a:effectLst/>
                <a:latin typeface="Times New Roman" pitchFamily="18" charset="0"/>
                <a:ea typeface="+mn-ea"/>
                <a:cs typeface="+mn-cs"/>
              </a:rPr>
              <a:t> that we don't actually get passing tests when we should get failing tests because of incorrectly specified tolerance values. So if we're adding the values 1.1 and 2.2, but if we're checking that it's equal to 30, is clearly wrong.</a:t>
            </a:r>
            <a:r>
              <a:rPr lang="en-US" sz="1200" kern="1200" baseline="0" dirty="0">
                <a:solidFill>
                  <a:schemeClr val="tx1"/>
                </a:solidFill>
                <a:effectLst/>
                <a:latin typeface="Times New Roman" pitchFamily="18" charset="0"/>
                <a:ea typeface="+mn-ea"/>
                <a:cs typeface="+mn-cs"/>
              </a:rPr>
              <a:t> B</a:t>
            </a:r>
            <a:r>
              <a:rPr lang="en-US" sz="1200" kern="1200" dirty="0">
                <a:solidFill>
                  <a:schemeClr val="tx1"/>
                </a:solidFill>
                <a:effectLst/>
                <a:latin typeface="Times New Roman" pitchFamily="18" charset="0"/>
                <a:ea typeface="+mn-ea"/>
                <a:cs typeface="+mn-cs"/>
              </a:rPr>
              <a:t>ecause when</a:t>
            </a:r>
            <a:r>
              <a:rPr lang="en-US" sz="1200" kern="1200" baseline="0" dirty="0">
                <a:solidFill>
                  <a:schemeClr val="tx1"/>
                </a:solidFill>
                <a:effectLst/>
                <a:latin typeface="Times New Roman" pitchFamily="18" charset="0"/>
                <a:ea typeface="+mn-ea"/>
                <a:cs typeface="+mn-cs"/>
              </a:rPr>
              <a:t> we use a tolerance of 100, </a:t>
            </a:r>
            <a:r>
              <a:rPr lang="en-US" sz="1200" kern="1200" dirty="0">
                <a:solidFill>
                  <a:schemeClr val="tx1"/>
                </a:solidFill>
                <a:effectLst/>
                <a:latin typeface="Times New Roman" pitchFamily="18" charset="0"/>
                <a:ea typeface="+mn-ea"/>
                <a:cs typeface="+mn-cs"/>
              </a:rPr>
              <a:t>this means that the actual result can be anywhere from -70 to 130. It's always worth double-checking the tolerance values that we use when we use the Within method.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When we're working with numeric values, in addition to using the </a:t>
            </a:r>
            <a:r>
              <a:rPr lang="en-US" sz="1200" kern="1200" dirty="0" err="1">
                <a:solidFill>
                  <a:schemeClr val="tx1"/>
                </a:solidFill>
                <a:effectLst/>
                <a:latin typeface="Times New Roman" pitchFamily="18" charset="0"/>
                <a:ea typeface="+mn-ea"/>
                <a:cs typeface="+mn-cs"/>
              </a:rPr>
              <a:t>Is.EqualTo</a:t>
            </a:r>
            <a:r>
              <a:rPr lang="en-US" sz="1200" kern="1200" dirty="0">
                <a:solidFill>
                  <a:schemeClr val="tx1"/>
                </a:solidFill>
                <a:effectLst/>
                <a:latin typeface="Times New Roman" pitchFamily="18" charset="0"/>
                <a:ea typeface="+mn-ea"/>
                <a:cs typeface="+mn-cs"/>
              </a:rPr>
              <a:t> method, there's a number of other useful shortcuts we can use. One of these is </a:t>
            </a:r>
            <a:r>
              <a:rPr lang="en-US" sz="1200" b="1" kern="1200" dirty="0" err="1">
                <a:solidFill>
                  <a:schemeClr val="tx1"/>
                </a:solidFill>
                <a:effectLst/>
                <a:latin typeface="Times New Roman" pitchFamily="18" charset="0"/>
                <a:ea typeface="+mn-ea"/>
                <a:cs typeface="+mn-cs"/>
              </a:rPr>
              <a:t>Is.Positive</a:t>
            </a:r>
            <a:r>
              <a:rPr lang="en-US" sz="1200" b="1" kern="1200" dirty="0">
                <a:solidFill>
                  <a:schemeClr val="tx1"/>
                </a:solidFill>
                <a:effectLst/>
                <a:latin typeface="Times New Roman" pitchFamily="18" charset="0"/>
                <a:ea typeface="+mn-ea"/>
                <a:cs typeface="+mn-cs"/>
              </a:rPr>
              <a:t>,</a:t>
            </a:r>
            <a:r>
              <a:rPr lang="en-US" sz="1200" kern="1200" dirty="0">
                <a:solidFill>
                  <a:schemeClr val="tx1"/>
                </a:solidFill>
                <a:effectLst/>
                <a:latin typeface="Times New Roman" pitchFamily="18" charset="0"/>
                <a:ea typeface="+mn-ea"/>
                <a:cs typeface="+mn-cs"/>
              </a:rPr>
              <a:t> so rather than using </a:t>
            </a:r>
            <a:r>
              <a:rPr lang="en-US" sz="1200" kern="1200" dirty="0" err="1">
                <a:solidFill>
                  <a:schemeClr val="tx1"/>
                </a:solidFill>
                <a:effectLst/>
                <a:latin typeface="Times New Roman" pitchFamily="18" charset="0"/>
                <a:ea typeface="+mn-ea"/>
                <a:cs typeface="+mn-cs"/>
              </a:rPr>
              <a:t>Is.EqualTo</a:t>
            </a:r>
            <a:r>
              <a:rPr lang="en-US" sz="1200" kern="1200" dirty="0">
                <a:solidFill>
                  <a:schemeClr val="tx1"/>
                </a:solidFill>
                <a:effectLst/>
                <a:latin typeface="Times New Roman" pitchFamily="18" charset="0"/>
                <a:ea typeface="+mn-ea"/>
                <a:cs typeface="+mn-cs"/>
              </a:rPr>
              <a:t> and specifying a value, we can say is the number positive. Similarly, we can specify </a:t>
            </a:r>
            <a:r>
              <a:rPr lang="en-US" sz="1200" b="1" kern="1200" dirty="0" err="1">
                <a:solidFill>
                  <a:schemeClr val="tx1"/>
                </a:solidFill>
                <a:effectLst/>
                <a:latin typeface="Times New Roman" pitchFamily="18" charset="0"/>
                <a:ea typeface="+mn-ea"/>
                <a:cs typeface="+mn-cs"/>
              </a:rPr>
              <a:t>Is.Negative</a:t>
            </a:r>
            <a:r>
              <a:rPr lang="en-US" sz="1200" kern="1200" dirty="0">
                <a:solidFill>
                  <a:schemeClr val="tx1"/>
                </a:solidFill>
                <a:effectLst/>
                <a:latin typeface="Times New Roman" pitchFamily="18" charset="0"/>
                <a:ea typeface="+mn-ea"/>
                <a:cs typeface="+mn-cs"/>
              </a:rPr>
              <a:t> instead of </a:t>
            </a:r>
            <a:r>
              <a:rPr lang="en-US" sz="1200" kern="1200" dirty="0" err="1">
                <a:solidFill>
                  <a:schemeClr val="tx1"/>
                </a:solidFill>
                <a:effectLst/>
                <a:latin typeface="Times New Roman" pitchFamily="18" charset="0"/>
                <a:ea typeface="+mn-ea"/>
                <a:cs typeface="+mn-cs"/>
              </a:rPr>
              <a:t>Is.EqualTo</a:t>
            </a:r>
            <a:r>
              <a:rPr lang="en-US" sz="1200" kern="1200" dirty="0">
                <a:solidFill>
                  <a:schemeClr val="tx1"/>
                </a:solidFill>
                <a:effectLst/>
                <a:latin typeface="Times New Roman" pitchFamily="18" charset="0"/>
                <a:ea typeface="+mn-ea"/>
                <a:cs typeface="+mn-cs"/>
              </a:rPr>
              <a:t>, and if we want to check that a number is not a number we can use the </a:t>
            </a:r>
            <a:r>
              <a:rPr lang="en-US" sz="1200" b="1" kern="1200" dirty="0" err="1">
                <a:solidFill>
                  <a:schemeClr val="tx1"/>
                </a:solidFill>
                <a:effectLst/>
                <a:latin typeface="Times New Roman" pitchFamily="18" charset="0"/>
                <a:ea typeface="+mn-ea"/>
                <a:cs typeface="+mn-cs"/>
              </a:rPr>
              <a:t>Is.NaN</a:t>
            </a:r>
            <a:r>
              <a:rPr lang="en-US" sz="1200" kern="1200" dirty="0">
                <a:solidFill>
                  <a:schemeClr val="tx1"/>
                </a:solidFill>
                <a:effectLst/>
                <a:latin typeface="Times New Roman" pitchFamily="18" charset="0"/>
                <a:ea typeface="+mn-ea"/>
                <a:cs typeface="+mn-cs"/>
              </a:rPr>
              <a:t>.</a:t>
            </a:r>
          </a:p>
          <a:p>
            <a:endParaRPr lang="nl-BE" b="1" dirty="0"/>
          </a:p>
          <a:p>
            <a:endParaRPr lang="nl-BE" dirty="0"/>
          </a:p>
          <a:p>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23</a:t>
            </a:fld>
            <a:endParaRPr lang="en-US" altLang="nl-BE"/>
          </a:p>
        </p:txBody>
      </p:sp>
    </p:spTree>
    <p:extLst>
      <p:ext uri="{BB962C8B-B14F-4D97-AF65-F5344CB8AC3E}">
        <p14:creationId xmlns:p14="http://schemas.microsoft.com/office/powerpoint/2010/main" val="3916140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24</a:t>
            </a:fld>
            <a:endParaRPr lang="en-US" altLang="nl-BE"/>
          </a:p>
        </p:txBody>
      </p:sp>
    </p:spTree>
    <p:extLst>
      <p:ext uri="{BB962C8B-B14F-4D97-AF65-F5344CB8AC3E}">
        <p14:creationId xmlns:p14="http://schemas.microsoft.com/office/powerpoint/2010/main" val="221362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800" b="0" u="sng" dirty="0"/>
              <a:t>Testing Frameworks and Test Runners</a:t>
            </a:r>
          </a:p>
          <a:p>
            <a:endParaRPr lang="en-US" dirty="0"/>
          </a:p>
          <a:p>
            <a:r>
              <a:rPr lang="en-US" dirty="0"/>
              <a:t>So before we look at </a:t>
            </a:r>
            <a:r>
              <a:rPr lang="en-US" dirty="0" err="1"/>
              <a:t>NUnit</a:t>
            </a:r>
            <a:r>
              <a:rPr lang="en-US" dirty="0"/>
              <a:t> itself, let's take a brief moment to consider the roles of testing frameworks and test runners. </a:t>
            </a:r>
          </a:p>
          <a:p>
            <a:endParaRPr lang="en-US" dirty="0"/>
          </a:p>
          <a:p>
            <a:r>
              <a:rPr lang="en-US" dirty="0"/>
              <a:t>So here we have our </a:t>
            </a:r>
            <a:r>
              <a:rPr lang="en-US" b="1" dirty="0"/>
              <a:t>production code </a:t>
            </a:r>
            <a:r>
              <a:rPr lang="en-US" dirty="0"/>
              <a:t>that we want to write tests for. </a:t>
            </a:r>
          </a:p>
          <a:p>
            <a:endParaRPr lang="en-US" dirty="0"/>
          </a:p>
          <a:p>
            <a:r>
              <a:rPr lang="en-US" dirty="0"/>
              <a:t>The first thing we're going to do is create a test project and write some </a:t>
            </a:r>
            <a:r>
              <a:rPr lang="en-US" b="1" dirty="0"/>
              <a:t>test code </a:t>
            </a:r>
            <a:r>
              <a:rPr lang="en-US" dirty="0"/>
              <a:t>that executes this production code. </a:t>
            </a:r>
          </a:p>
          <a:p>
            <a:r>
              <a:rPr lang="en-US" dirty="0"/>
              <a:t>Although it's possible to write this test code without using any kind of testing framework or test runner, for example, we could write a console application with a series of methods containing the tests. </a:t>
            </a:r>
          </a:p>
          <a:p>
            <a:endParaRPr lang="en-US" dirty="0"/>
          </a:p>
          <a:p>
            <a:r>
              <a:rPr lang="en-US" dirty="0"/>
              <a:t>A </a:t>
            </a:r>
            <a:r>
              <a:rPr lang="en-US" b="1" dirty="0"/>
              <a:t>test framework</a:t>
            </a:r>
            <a:r>
              <a:rPr lang="en-US" dirty="0"/>
              <a:t>, as its name implies, gives us a well thought out </a:t>
            </a:r>
            <a:r>
              <a:rPr lang="en-US" b="1" dirty="0"/>
              <a:t>framework for organizing and executing our tests</a:t>
            </a:r>
            <a:r>
              <a:rPr lang="en-US" dirty="0"/>
              <a:t>. So our test code can make use of a prebuilt existing testing framework, and </a:t>
            </a:r>
            <a:r>
              <a:rPr lang="en-US" dirty="0" err="1"/>
              <a:t>NUnit</a:t>
            </a:r>
            <a:r>
              <a:rPr lang="en-US" dirty="0"/>
              <a:t> is a popular example of one of these testing frameworks (MS Test is the build in testing framework that ships with Visual Studio). </a:t>
            </a:r>
          </a:p>
          <a:p>
            <a:endParaRPr lang="en-US" dirty="0"/>
          </a:p>
          <a:p>
            <a:r>
              <a:rPr lang="en-US" dirty="0"/>
              <a:t>So now we have our test code that's making use of this testing framework, we need some way to execute our tests. We can </a:t>
            </a:r>
            <a:r>
              <a:rPr lang="en-US" b="1" dirty="0"/>
              <a:t>execute</a:t>
            </a:r>
            <a:r>
              <a:rPr lang="en-US" dirty="0"/>
              <a:t> our </a:t>
            </a:r>
            <a:r>
              <a:rPr lang="en-US" b="1" dirty="0"/>
              <a:t>test code by using test runners</a:t>
            </a:r>
            <a:r>
              <a:rPr lang="en-US" dirty="0"/>
              <a:t>, and these come in a variety of shapes and sizes. The test runner that we're using understands the testing framework that our test code is using, so it knows how to identify individual tests that need running and also how to report on if these tests have passed or failed. </a:t>
            </a:r>
            <a:r>
              <a:rPr lang="en-US" b="1" dirty="0"/>
              <a:t>After installing the </a:t>
            </a:r>
            <a:r>
              <a:rPr lang="en-US" b="1" dirty="0" err="1"/>
              <a:t>Nunit</a:t>
            </a:r>
            <a:r>
              <a:rPr lang="en-US" b="1" dirty="0"/>
              <a:t> Test Adapter extension in Visual Studio we can use the build in test runner of Visual Studio</a:t>
            </a:r>
            <a:r>
              <a:rPr lang="en-US" dirty="0"/>
              <a:t>.</a:t>
            </a:r>
            <a:endParaRPr lang="nl-BE" dirty="0"/>
          </a:p>
        </p:txBody>
      </p:sp>
      <p:sp>
        <p:nvSpPr>
          <p:cNvPr id="4" name="Tijdelijke aanduiding voor dianummer 3"/>
          <p:cNvSpPr>
            <a:spLocks noGrp="1"/>
          </p:cNvSpPr>
          <p:nvPr>
            <p:ph type="sldNum" sz="quarter" idx="10"/>
          </p:nvPr>
        </p:nvSpPr>
        <p:spPr/>
        <p:txBody>
          <a:bodyPr/>
          <a:lstStyle/>
          <a:p>
            <a:fld id="{6AA929B0-1419-4F46-AF09-C71DE1BDA924}" type="slidenum">
              <a:rPr lang="nl-NL" smtClean="0"/>
              <a:pPr/>
              <a:t>5</a:t>
            </a:fld>
            <a:endParaRPr lang="nl-NL"/>
          </a:p>
        </p:txBody>
      </p:sp>
    </p:spTree>
    <p:extLst>
      <p:ext uri="{BB962C8B-B14F-4D97-AF65-F5344CB8AC3E}">
        <p14:creationId xmlns:p14="http://schemas.microsoft.com/office/powerpoint/2010/main" val="21852037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Times New Roman" pitchFamily="18" charset="0"/>
                <a:ea typeface="+mn-ea"/>
                <a:cs typeface="+mn-cs"/>
              </a:rPr>
              <a:t>Asserting </a:t>
            </a:r>
            <a:r>
              <a:rPr lang="en-US" sz="1200" b="1" kern="1200" dirty="0" err="1">
                <a:solidFill>
                  <a:schemeClr val="tx1"/>
                </a:solidFill>
                <a:effectLst/>
                <a:latin typeface="Times New Roman" pitchFamily="18" charset="0"/>
                <a:ea typeface="+mn-ea"/>
                <a:cs typeface="+mn-cs"/>
              </a:rPr>
              <a:t>DateTime</a:t>
            </a:r>
            <a:r>
              <a:rPr lang="en-US" sz="1200" b="1" kern="1200" dirty="0">
                <a:solidFill>
                  <a:schemeClr val="tx1"/>
                </a:solidFill>
                <a:effectLst/>
                <a:latin typeface="Times New Roman" pitchFamily="18" charset="0"/>
                <a:ea typeface="+mn-ea"/>
                <a:cs typeface="+mn-cs"/>
              </a:rPr>
              <a:t> Equality</a:t>
            </a:r>
          </a:p>
          <a:p>
            <a:endParaRPr lang="en-US" sz="1200" b="1"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How can we use the </a:t>
            </a:r>
            <a:r>
              <a:rPr lang="en-US" sz="1200" kern="1200" dirty="0" err="1">
                <a:solidFill>
                  <a:schemeClr val="tx1"/>
                </a:solidFill>
                <a:effectLst/>
                <a:latin typeface="Times New Roman" pitchFamily="18" charset="0"/>
                <a:ea typeface="+mn-ea"/>
                <a:cs typeface="+mn-cs"/>
              </a:rPr>
              <a:t>Is.EqualTo</a:t>
            </a:r>
            <a:r>
              <a:rPr lang="en-US" sz="1200" kern="1200" dirty="0">
                <a:solidFill>
                  <a:schemeClr val="tx1"/>
                </a:solidFill>
                <a:effectLst/>
                <a:latin typeface="Times New Roman" pitchFamily="18" charset="0"/>
                <a:ea typeface="+mn-ea"/>
                <a:cs typeface="+mn-cs"/>
              </a:rPr>
              <a:t> method to compare </a:t>
            </a:r>
            <a:r>
              <a:rPr lang="en-US" sz="1200" kern="1200" dirty="0" err="1">
                <a:solidFill>
                  <a:schemeClr val="tx1"/>
                </a:solidFill>
                <a:effectLst/>
                <a:latin typeface="Times New Roman" pitchFamily="18" charset="0"/>
                <a:ea typeface="+mn-ea"/>
                <a:cs typeface="+mn-cs"/>
              </a:rPr>
              <a:t>DateTimes</a:t>
            </a:r>
            <a:r>
              <a:rPr lang="en-US" sz="1200" kern="1200" dirty="0">
                <a:solidFill>
                  <a:schemeClr val="tx1"/>
                </a:solidFill>
                <a:effectLst/>
                <a:latin typeface="Times New Roman" pitchFamily="18" charset="0"/>
                <a:ea typeface="+mn-ea"/>
                <a:cs typeface="+mn-cs"/>
              </a:rPr>
              <a:t>. We have a </a:t>
            </a:r>
            <a:r>
              <a:rPr lang="en-US" sz="1200" kern="1200" dirty="0" err="1">
                <a:solidFill>
                  <a:schemeClr val="tx1"/>
                </a:solidFill>
                <a:effectLst/>
                <a:latin typeface="Times New Roman" pitchFamily="18" charset="0"/>
                <a:ea typeface="+mn-ea"/>
                <a:cs typeface="+mn-cs"/>
              </a:rPr>
              <a:t>SpecialDateStore</a:t>
            </a:r>
            <a:r>
              <a:rPr lang="en-US" sz="1200" kern="1200" dirty="0">
                <a:solidFill>
                  <a:schemeClr val="tx1"/>
                </a:solidFill>
                <a:effectLst/>
                <a:latin typeface="Times New Roman" pitchFamily="18" charset="0"/>
                <a:ea typeface="+mn-ea"/>
                <a:cs typeface="+mn-cs"/>
              </a:rPr>
              <a:t> class, and it's just got a method called </a:t>
            </a:r>
            <a:r>
              <a:rPr lang="en-US" sz="1200" kern="1200" dirty="0" err="1">
                <a:solidFill>
                  <a:schemeClr val="tx1"/>
                </a:solidFill>
                <a:effectLst/>
                <a:latin typeface="Times New Roman" pitchFamily="18" charset="0"/>
                <a:ea typeface="+mn-ea"/>
                <a:cs typeface="+mn-cs"/>
              </a:rPr>
              <a:t>DateOf</a:t>
            </a:r>
            <a:r>
              <a:rPr lang="en-US" sz="1200" kern="1200" dirty="0">
                <a:solidFill>
                  <a:schemeClr val="tx1"/>
                </a:solidFill>
                <a:effectLst/>
                <a:latin typeface="Times New Roman" pitchFamily="18" charset="0"/>
                <a:ea typeface="+mn-ea"/>
                <a:cs typeface="+mn-cs"/>
              </a:rPr>
              <a:t>, which returns an instance of a </a:t>
            </a:r>
            <a:r>
              <a:rPr lang="en-US" sz="1200" kern="1200" dirty="0" err="1">
                <a:solidFill>
                  <a:schemeClr val="tx1"/>
                </a:solidFill>
                <a:effectLst/>
                <a:latin typeface="Times New Roman" pitchFamily="18" charset="0"/>
                <a:ea typeface="+mn-ea"/>
                <a:cs typeface="+mn-cs"/>
              </a:rPr>
              <a:t>DateTime</a:t>
            </a:r>
            <a:r>
              <a:rPr lang="en-US" sz="1200" kern="1200" dirty="0">
                <a:solidFill>
                  <a:schemeClr val="tx1"/>
                </a:solidFill>
                <a:effectLst/>
                <a:latin typeface="Times New Roman" pitchFamily="18" charset="0"/>
                <a:ea typeface="+mn-ea"/>
                <a:cs typeface="+mn-cs"/>
              </a:rPr>
              <a:t>, depending on which </a:t>
            </a:r>
            <a:r>
              <a:rPr lang="en-US" sz="1200" kern="1200" dirty="0" err="1">
                <a:solidFill>
                  <a:schemeClr val="tx1"/>
                </a:solidFill>
                <a:effectLst/>
                <a:latin typeface="Times New Roman" pitchFamily="18" charset="0"/>
                <a:ea typeface="+mn-ea"/>
                <a:cs typeface="+mn-cs"/>
              </a:rPr>
              <a:t>SpecialDate</a:t>
            </a:r>
            <a:r>
              <a:rPr lang="en-US" sz="1200" kern="1200" dirty="0">
                <a:solidFill>
                  <a:schemeClr val="tx1"/>
                </a:solidFill>
                <a:effectLst/>
                <a:latin typeface="Times New Roman" pitchFamily="18" charset="0"/>
                <a:ea typeface="+mn-ea"/>
                <a:cs typeface="+mn-cs"/>
              </a:rPr>
              <a:t> enumeration value has been passed in. We’ve just got one for the </a:t>
            </a:r>
            <a:r>
              <a:rPr lang="en-US" sz="1200" kern="1200" dirty="0" err="1">
                <a:solidFill>
                  <a:schemeClr val="tx1"/>
                </a:solidFill>
                <a:effectLst/>
                <a:latin typeface="Times New Roman" pitchFamily="18" charset="0"/>
                <a:ea typeface="+mn-ea"/>
                <a:cs typeface="+mn-cs"/>
              </a:rPr>
              <a:t>NewMillenium</a:t>
            </a:r>
            <a:r>
              <a:rPr lang="en-US" sz="1200" kern="1200" dirty="0">
                <a:solidFill>
                  <a:schemeClr val="tx1"/>
                </a:solidFill>
                <a:effectLst/>
                <a:latin typeface="Times New Roman" pitchFamily="18" charset="0"/>
                <a:ea typeface="+mn-ea"/>
                <a:cs typeface="+mn-cs"/>
              </a:rPr>
              <a:t>, and if we specify </a:t>
            </a:r>
            <a:r>
              <a:rPr lang="en-US" sz="1200" kern="1200" dirty="0" err="1">
                <a:solidFill>
                  <a:schemeClr val="tx1"/>
                </a:solidFill>
                <a:effectLst/>
                <a:latin typeface="Times New Roman" pitchFamily="18" charset="0"/>
                <a:ea typeface="+mn-ea"/>
                <a:cs typeface="+mn-cs"/>
              </a:rPr>
              <a:t>SpecialDates.NewMillenium</a:t>
            </a:r>
            <a:r>
              <a:rPr lang="en-US" sz="1200" kern="1200" dirty="0">
                <a:solidFill>
                  <a:schemeClr val="tx1"/>
                </a:solidFill>
                <a:effectLst/>
                <a:latin typeface="Times New Roman" pitchFamily="18" charset="0"/>
                <a:ea typeface="+mn-ea"/>
                <a:cs typeface="+mn-cs"/>
              </a:rPr>
              <a:t>, we'll get back a </a:t>
            </a:r>
            <a:r>
              <a:rPr lang="en-US" sz="1200" kern="1200" dirty="0" err="1">
                <a:solidFill>
                  <a:schemeClr val="tx1"/>
                </a:solidFill>
                <a:effectLst/>
                <a:latin typeface="Times New Roman" pitchFamily="18" charset="0"/>
                <a:ea typeface="+mn-ea"/>
                <a:cs typeface="+mn-cs"/>
              </a:rPr>
              <a:t>DateTime</a:t>
            </a:r>
            <a:r>
              <a:rPr lang="en-US" sz="1200" kern="1200" dirty="0">
                <a:solidFill>
                  <a:schemeClr val="tx1"/>
                </a:solidFill>
                <a:effectLst/>
                <a:latin typeface="Times New Roman" pitchFamily="18" charset="0"/>
                <a:ea typeface="+mn-ea"/>
                <a:cs typeface="+mn-cs"/>
              </a:rPr>
              <a:t> instance for 2000, January the 1st, and midnight,.</a:t>
            </a:r>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25</a:t>
            </a:fld>
            <a:endParaRPr lang="en-US" altLang="nl-BE"/>
          </a:p>
        </p:txBody>
      </p:sp>
    </p:spTree>
    <p:extLst>
      <p:ext uri="{BB962C8B-B14F-4D97-AF65-F5344CB8AC3E}">
        <p14:creationId xmlns:p14="http://schemas.microsoft.com/office/powerpoint/2010/main" val="24567278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Asserting DateTime Equality</a:t>
            </a:r>
          </a:p>
          <a:p>
            <a:endParaRPr lang="nl-BE" dirty="0"/>
          </a:p>
          <a:p>
            <a:r>
              <a:rPr lang="en-US" sz="1200" kern="1200" dirty="0">
                <a:solidFill>
                  <a:schemeClr val="tx1"/>
                </a:solidFill>
                <a:effectLst/>
                <a:latin typeface="Times New Roman" pitchFamily="18" charset="0"/>
                <a:ea typeface="+mn-ea"/>
                <a:cs typeface="+mn-cs"/>
              </a:rPr>
              <a:t>In our test, we can simply create a System Under Test, get the result of the </a:t>
            </a:r>
            <a:r>
              <a:rPr lang="en-US" sz="1200" kern="1200" dirty="0" err="1">
                <a:solidFill>
                  <a:schemeClr val="tx1"/>
                </a:solidFill>
                <a:effectLst/>
                <a:latin typeface="Times New Roman" pitchFamily="18" charset="0"/>
                <a:ea typeface="+mn-ea"/>
                <a:cs typeface="+mn-cs"/>
              </a:rPr>
              <a:t>DateOf</a:t>
            </a:r>
            <a:r>
              <a:rPr lang="en-US" sz="1200" kern="1200" dirty="0">
                <a:solidFill>
                  <a:schemeClr val="tx1"/>
                </a:solidFill>
                <a:effectLst/>
                <a:latin typeface="Times New Roman" pitchFamily="18" charset="0"/>
                <a:ea typeface="+mn-ea"/>
                <a:cs typeface="+mn-cs"/>
              </a:rPr>
              <a:t> call, and check that the result </a:t>
            </a:r>
            <a:r>
              <a:rPr lang="en-US" sz="1200" kern="1200" dirty="0" err="1">
                <a:solidFill>
                  <a:schemeClr val="tx1"/>
                </a:solidFill>
                <a:effectLst/>
                <a:latin typeface="Times New Roman" pitchFamily="18" charset="0"/>
                <a:ea typeface="+mn-ea"/>
                <a:cs typeface="+mn-cs"/>
              </a:rPr>
              <a:t>Is.EqualTo</a:t>
            </a:r>
            <a:r>
              <a:rPr lang="en-US" sz="1200" kern="1200" dirty="0">
                <a:solidFill>
                  <a:schemeClr val="tx1"/>
                </a:solidFill>
                <a:effectLst/>
                <a:latin typeface="Times New Roman" pitchFamily="18" charset="0"/>
                <a:ea typeface="+mn-ea"/>
                <a:cs typeface="+mn-cs"/>
              </a:rPr>
              <a:t>. Rather than specifying the string or numeric values we've done previously, we can specify a </a:t>
            </a:r>
            <a:r>
              <a:rPr lang="en-US" sz="1200" kern="1200" dirty="0" err="1">
                <a:solidFill>
                  <a:schemeClr val="tx1"/>
                </a:solidFill>
                <a:effectLst/>
                <a:latin typeface="Times New Roman" pitchFamily="18" charset="0"/>
                <a:ea typeface="+mn-ea"/>
                <a:cs typeface="+mn-cs"/>
              </a:rPr>
              <a:t>DateTime</a:t>
            </a:r>
            <a:r>
              <a:rPr lang="en-US" sz="1200" kern="1200" dirty="0">
                <a:solidFill>
                  <a:schemeClr val="tx1"/>
                </a:solidFill>
                <a:effectLst/>
                <a:latin typeface="Times New Roman" pitchFamily="18" charset="0"/>
                <a:ea typeface="+mn-ea"/>
                <a:cs typeface="+mn-cs"/>
              </a:rPr>
              <a:t> to compare against, so again, here we're using the 1st of January 2000. </a:t>
            </a:r>
            <a:endParaRPr lang="en-US" b="1"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26</a:t>
            </a:fld>
            <a:endParaRPr lang="en-US" altLang="nl-BE"/>
          </a:p>
        </p:txBody>
      </p:sp>
    </p:spTree>
    <p:extLst>
      <p:ext uri="{BB962C8B-B14F-4D97-AF65-F5344CB8AC3E}">
        <p14:creationId xmlns:p14="http://schemas.microsoft.com/office/powerpoint/2010/main" val="28726289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Asserting DateTime Equality</a:t>
            </a:r>
          </a:p>
          <a:p>
            <a:endParaRPr lang="nl-BE"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Just as with numerical values, we can also specify tolerances. We’re comparing the </a:t>
            </a:r>
            <a:r>
              <a:rPr lang="en-US" sz="1200" kern="1200" dirty="0" err="1">
                <a:solidFill>
                  <a:schemeClr val="tx1"/>
                </a:solidFill>
                <a:effectLst/>
                <a:latin typeface="Times New Roman" pitchFamily="18" charset="0"/>
                <a:ea typeface="+mn-ea"/>
                <a:cs typeface="+mn-cs"/>
              </a:rPr>
              <a:t>NewMillenium</a:t>
            </a:r>
            <a:r>
              <a:rPr lang="en-US" sz="1200" kern="1200" dirty="0">
                <a:solidFill>
                  <a:schemeClr val="tx1"/>
                </a:solidFill>
                <a:effectLst/>
                <a:latin typeface="Times New Roman" pitchFamily="18" charset="0"/>
                <a:ea typeface="+mn-ea"/>
                <a:cs typeface="+mn-cs"/>
              </a:rPr>
              <a:t>, again, the 1st of January, 2000, but on here we’re specifying an additional millisecond (first example in comment). So if we run this it will fail because the two </a:t>
            </a:r>
            <a:r>
              <a:rPr lang="en-US" sz="1200" kern="1200" dirty="0" err="1">
                <a:solidFill>
                  <a:schemeClr val="tx1"/>
                </a:solidFill>
                <a:effectLst/>
                <a:latin typeface="Times New Roman" pitchFamily="18" charset="0"/>
                <a:ea typeface="+mn-ea"/>
                <a:cs typeface="+mn-cs"/>
              </a:rPr>
              <a:t>DateTimes</a:t>
            </a:r>
            <a:r>
              <a:rPr lang="en-US" sz="1200" kern="1200" dirty="0">
                <a:solidFill>
                  <a:schemeClr val="tx1"/>
                </a:solidFill>
                <a:effectLst/>
                <a:latin typeface="Times New Roman" pitchFamily="18" charset="0"/>
                <a:ea typeface="+mn-ea"/>
                <a:cs typeface="+mn-cs"/>
              </a:rPr>
              <a:t> are different, they're a millisecond apart. If we want to use tolerances with </a:t>
            </a:r>
            <a:r>
              <a:rPr lang="en-US" sz="1200" kern="1200" dirty="0" err="1">
                <a:solidFill>
                  <a:schemeClr val="tx1"/>
                </a:solidFill>
                <a:effectLst/>
                <a:latin typeface="Times New Roman" pitchFamily="18" charset="0"/>
                <a:ea typeface="+mn-ea"/>
                <a:cs typeface="+mn-cs"/>
              </a:rPr>
              <a:t>DateTimes</a:t>
            </a:r>
            <a:r>
              <a:rPr lang="en-US" sz="1200" kern="1200" dirty="0">
                <a:solidFill>
                  <a:schemeClr val="tx1"/>
                </a:solidFill>
                <a:effectLst/>
                <a:latin typeface="Times New Roman" pitchFamily="18" charset="0"/>
                <a:ea typeface="+mn-ea"/>
                <a:cs typeface="+mn-cs"/>
              </a:rPr>
              <a:t> we can.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Now we look at the second block of code (in comment). </a:t>
            </a:r>
            <a:r>
              <a:rPr lang="en-US" sz="1200" kern="1200" baseline="0" dirty="0">
                <a:solidFill>
                  <a:schemeClr val="tx1"/>
                </a:solidFill>
                <a:effectLst/>
                <a:latin typeface="Times New Roman" pitchFamily="18" charset="0"/>
                <a:ea typeface="+mn-ea"/>
                <a:cs typeface="+mn-cs"/>
              </a:rPr>
              <a:t>W</a:t>
            </a:r>
            <a:r>
              <a:rPr lang="en-US" sz="1200" kern="1200" dirty="0">
                <a:solidFill>
                  <a:schemeClr val="tx1"/>
                </a:solidFill>
                <a:effectLst/>
                <a:latin typeface="Times New Roman" pitchFamily="18" charset="0"/>
                <a:ea typeface="+mn-ea"/>
                <a:cs typeface="+mn-cs"/>
              </a:rPr>
              <a:t>e're still using </a:t>
            </a:r>
            <a:r>
              <a:rPr lang="en-US" sz="1200" kern="1200" dirty="0" err="1">
                <a:solidFill>
                  <a:schemeClr val="tx1"/>
                </a:solidFill>
                <a:effectLst/>
                <a:latin typeface="Times New Roman" pitchFamily="18" charset="0"/>
                <a:ea typeface="+mn-ea"/>
                <a:cs typeface="+mn-cs"/>
              </a:rPr>
              <a:t>EqualTo</a:t>
            </a:r>
            <a:r>
              <a:rPr lang="en-US" sz="1200" kern="1200" dirty="0">
                <a:solidFill>
                  <a:schemeClr val="tx1"/>
                </a:solidFill>
                <a:effectLst/>
                <a:latin typeface="Times New Roman" pitchFamily="18" charset="0"/>
                <a:ea typeface="+mn-ea"/>
                <a:cs typeface="+mn-cs"/>
              </a:rPr>
              <a:t>, specifying the </a:t>
            </a:r>
            <a:r>
              <a:rPr lang="en-US" sz="1200" kern="1200" dirty="0" err="1">
                <a:solidFill>
                  <a:schemeClr val="tx1"/>
                </a:solidFill>
                <a:effectLst/>
                <a:latin typeface="Times New Roman" pitchFamily="18" charset="0"/>
                <a:ea typeface="+mn-ea"/>
                <a:cs typeface="+mn-cs"/>
              </a:rPr>
              <a:t>DateTime</a:t>
            </a:r>
            <a:r>
              <a:rPr lang="en-US" sz="1200" kern="1200" dirty="0">
                <a:solidFill>
                  <a:schemeClr val="tx1"/>
                </a:solidFill>
                <a:effectLst/>
                <a:latin typeface="Times New Roman" pitchFamily="18" charset="0"/>
                <a:ea typeface="+mn-ea"/>
                <a:cs typeface="+mn-cs"/>
              </a:rPr>
              <a:t> we expect, this is the one with the 1 millisecond difference. As with the numeric values, we're using the .Within method to specify a tolerance, and here we're just specifying a tolerance as a </a:t>
            </a:r>
            <a:r>
              <a:rPr lang="en-US" sz="1200" kern="1200" dirty="0" err="1">
                <a:solidFill>
                  <a:schemeClr val="tx1"/>
                </a:solidFill>
                <a:effectLst/>
                <a:latin typeface="Times New Roman" pitchFamily="18" charset="0"/>
                <a:ea typeface="+mn-ea"/>
                <a:cs typeface="+mn-cs"/>
              </a:rPr>
              <a:t>TimeSpan</a:t>
            </a:r>
            <a:r>
              <a:rPr lang="en-US" sz="1200" kern="1200" dirty="0">
                <a:solidFill>
                  <a:schemeClr val="tx1"/>
                </a:solidFill>
                <a:effectLst/>
                <a:latin typeface="Times New Roman" pitchFamily="18" charset="0"/>
                <a:ea typeface="+mn-ea"/>
                <a:cs typeface="+mn-cs"/>
              </a:rPr>
              <a:t> using </a:t>
            </a:r>
            <a:r>
              <a:rPr lang="en-US" sz="1200" kern="1200" dirty="0" err="1">
                <a:solidFill>
                  <a:schemeClr val="tx1"/>
                </a:solidFill>
                <a:effectLst/>
                <a:latin typeface="Times New Roman" pitchFamily="18" charset="0"/>
                <a:ea typeface="+mn-ea"/>
                <a:cs typeface="+mn-cs"/>
              </a:rPr>
              <a:t>TimeSpan.FromMilliseconds</a:t>
            </a:r>
            <a:r>
              <a:rPr lang="en-US" sz="1200" kern="1200" dirty="0">
                <a:solidFill>
                  <a:schemeClr val="tx1"/>
                </a:solidFill>
                <a:effectLst/>
                <a:latin typeface="Times New Roman" pitchFamily="18" charset="0"/>
                <a:ea typeface="+mn-ea"/>
                <a:cs typeface="+mn-cs"/>
              </a:rPr>
              <a:t> static method. We're specifying a tolerance of + or - 1 millisecond. When we run this, </a:t>
            </a:r>
            <a:r>
              <a:rPr lang="en-US" sz="1200" kern="1200" baseline="0" dirty="0">
                <a:solidFill>
                  <a:schemeClr val="tx1"/>
                </a:solidFill>
                <a:effectLst/>
                <a:latin typeface="Times New Roman" pitchFamily="18" charset="0"/>
                <a:ea typeface="+mn-ea"/>
                <a:cs typeface="+mn-cs"/>
              </a:rPr>
              <a:t> </a:t>
            </a:r>
            <a:r>
              <a:rPr lang="en-US" sz="1200" kern="1200" dirty="0">
                <a:solidFill>
                  <a:schemeClr val="tx1"/>
                </a:solidFill>
                <a:effectLst/>
                <a:latin typeface="Times New Roman" pitchFamily="18" charset="0"/>
                <a:ea typeface="+mn-ea"/>
                <a:cs typeface="+mn-cs"/>
              </a:rPr>
              <a:t>our test passes because we have a tolerance.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In addition to using the Within method and specifying a </a:t>
            </a:r>
            <a:r>
              <a:rPr lang="en-US" sz="1200" kern="1200" dirty="0" err="1">
                <a:solidFill>
                  <a:schemeClr val="tx1"/>
                </a:solidFill>
                <a:effectLst/>
                <a:latin typeface="Times New Roman" pitchFamily="18" charset="0"/>
                <a:ea typeface="+mn-ea"/>
                <a:cs typeface="+mn-cs"/>
              </a:rPr>
              <a:t>TimeSpan</a:t>
            </a:r>
            <a:r>
              <a:rPr lang="en-US" sz="1200" kern="1200" dirty="0">
                <a:solidFill>
                  <a:schemeClr val="tx1"/>
                </a:solidFill>
                <a:effectLst/>
                <a:latin typeface="Times New Roman" pitchFamily="18" charset="0"/>
                <a:ea typeface="+mn-ea"/>
                <a:cs typeface="+mn-cs"/>
              </a:rPr>
              <a:t>, we can instead use </a:t>
            </a:r>
            <a:r>
              <a:rPr lang="en-US" sz="1200" kern="1200" dirty="0" err="1">
                <a:solidFill>
                  <a:schemeClr val="tx1"/>
                </a:solidFill>
                <a:effectLst/>
                <a:latin typeface="Times New Roman" pitchFamily="18" charset="0"/>
                <a:ea typeface="+mn-ea"/>
                <a:cs typeface="+mn-cs"/>
              </a:rPr>
              <a:t>NUnit's</a:t>
            </a:r>
            <a:r>
              <a:rPr lang="en-US" sz="1200" kern="1200" dirty="0">
                <a:solidFill>
                  <a:schemeClr val="tx1"/>
                </a:solidFill>
                <a:effectLst/>
                <a:latin typeface="Times New Roman" pitchFamily="18" charset="0"/>
                <a:ea typeface="+mn-ea"/>
                <a:cs typeface="+mn-cs"/>
              </a:rPr>
              <a:t> fluent syntax here. We’re using the Within method and specifying the value. We're then adding the .Milliseconds to it. This is essentially the same as the previous method when we specified an explicit </a:t>
            </a:r>
            <a:r>
              <a:rPr lang="en-US" sz="1200" kern="1200" dirty="0" err="1">
                <a:solidFill>
                  <a:schemeClr val="tx1"/>
                </a:solidFill>
                <a:effectLst/>
                <a:latin typeface="Times New Roman" pitchFamily="18" charset="0"/>
                <a:ea typeface="+mn-ea"/>
                <a:cs typeface="+mn-cs"/>
              </a:rPr>
              <a:t>TimeSpan</a:t>
            </a:r>
            <a:r>
              <a:rPr lang="en-US" sz="1200" kern="1200" dirty="0">
                <a:solidFill>
                  <a:schemeClr val="tx1"/>
                </a:solidFill>
                <a:effectLst/>
                <a:latin typeface="Times New Roman" pitchFamily="18" charset="0"/>
                <a:ea typeface="+mn-ea"/>
                <a:cs typeface="+mn-cs"/>
              </a:rPr>
              <a:t>. </a:t>
            </a:r>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27</a:t>
            </a:fld>
            <a:endParaRPr lang="en-US" altLang="nl-BE"/>
          </a:p>
        </p:txBody>
      </p:sp>
    </p:spTree>
    <p:extLst>
      <p:ext uri="{BB962C8B-B14F-4D97-AF65-F5344CB8AC3E}">
        <p14:creationId xmlns:p14="http://schemas.microsoft.com/office/powerpoint/2010/main" val="13259711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28</a:t>
            </a:fld>
            <a:endParaRPr lang="en-US" altLang="nl-BE"/>
          </a:p>
        </p:txBody>
      </p:sp>
    </p:spTree>
    <p:extLst>
      <p:ext uri="{BB962C8B-B14F-4D97-AF65-F5344CB8AC3E}">
        <p14:creationId xmlns:p14="http://schemas.microsoft.com/office/powerpoint/2010/main" val="36743638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Asserting</a:t>
            </a:r>
            <a:r>
              <a:rPr lang="nl-BE" b="1" baseline="0" dirty="0"/>
              <a:t> with Ranges</a:t>
            </a:r>
          </a:p>
          <a:p>
            <a:endParaRPr lang="nl-BE" baseline="0" dirty="0"/>
          </a:p>
          <a:p>
            <a:r>
              <a:rPr lang="en-US" sz="1200" kern="1200" dirty="0">
                <a:solidFill>
                  <a:schemeClr val="tx1"/>
                </a:solidFill>
                <a:effectLst/>
                <a:latin typeface="Times New Roman" pitchFamily="18" charset="0"/>
                <a:ea typeface="+mn-ea"/>
                <a:cs typeface="+mn-cs"/>
              </a:rPr>
              <a:t>In addition to using the </a:t>
            </a:r>
            <a:r>
              <a:rPr lang="en-US" sz="1200" kern="1200" dirty="0" err="1">
                <a:solidFill>
                  <a:schemeClr val="tx1"/>
                </a:solidFill>
                <a:effectLst/>
                <a:latin typeface="Times New Roman" pitchFamily="18" charset="0"/>
                <a:ea typeface="+mn-ea"/>
                <a:cs typeface="+mn-cs"/>
              </a:rPr>
              <a:t>Is.EqualTo</a:t>
            </a:r>
            <a:r>
              <a:rPr lang="en-US" sz="1200" kern="1200" dirty="0">
                <a:solidFill>
                  <a:schemeClr val="tx1"/>
                </a:solidFill>
                <a:effectLst/>
                <a:latin typeface="Times New Roman" pitchFamily="18" charset="0"/>
                <a:ea typeface="+mn-ea"/>
                <a:cs typeface="+mn-cs"/>
              </a:rPr>
              <a:t> method to check that the value is as we expect it to be and perhaps with some tolerance, we could also check that a value falls within a specific range. </a:t>
            </a:r>
          </a:p>
          <a:p>
            <a:r>
              <a:rPr lang="en-US" sz="1200" kern="1200" dirty="0">
                <a:solidFill>
                  <a:schemeClr val="tx1"/>
                </a:solidFill>
                <a:effectLst/>
                <a:latin typeface="Times New Roman" pitchFamily="18" charset="0"/>
                <a:ea typeface="+mn-ea"/>
                <a:cs typeface="+mn-cs"/>
              </a:rPr>
              <a:t>We have a </a:t>
            </a:r>
            <a:r>
              <a:rPr lang="en-US" sz="1200" kern="1200" dirty="0" err="1">
                <a:solidFill>
                  <a:schemeClr val="tx1"/>
                </a:solidFill>
                <a:effectLst/>
                <a:latin typeface="Times New Roman" pitchFamily="18" charset="0"/>
                <a:ea typeface="+mn-ea"/>
                <a:cs typeface="+mn-cs"/>
              </a:rPr>
              <a:t>PlayerCharacter</a:t>
            </a:r>
            <a:r>
              <a:rPr lang="en-US" sz="1200" kern="1200" dirty="0">
                <a:solidFill>
                  <a:schemeClr val="tx1"/>
                </a:solidFill>
                <a:effectLst/>
                <a:latin typeface="Times New Roman" pitchFamily="18" charset="0"/>
                <a:ea typeface="+mn-ea"/>
                <a:cs typeface="+mn-cs"/>
              </a:rPr>
              <a:t> class, and this represents a player in a fantasy role-playing game. We have a number of properties  such as Health, a list of weapons they might have, and we have a couple of public methods here, Sleep and </a:t>
            </a:r>
            <a:r>
              <a:rPr lang="en-US" sz="1200" kern="1200" dirty="0" err="1">
                <a:solidFill>
                  <a:schemeClr val="tx1"/>
                </a:solidFill>
                <a:effectLst/>
                <a:latin typeface="Times New Roman" pitchFamily="18" charset="0"/>
                <a:ea typeface="+mn-ea"/>
                <a:cs typeface="+mn-cs"/>
              </a:rPr>
              <a:t>TakeDamage</a:t>
            </a:r>
            <a:r>
              <a:rPr lang="en-US" sz="1200" kern="1200" dirty="0">
                <a:solidFill>
                  <a:schemeClr val="tx1"/>
                </a:solidFill>
                <a:effectLst/>
                <a:latin typeface="Times New Roman" pitchFamily="18" charset="0"/>
                <a:ea typeface="+mn-ea"/>
                <a:cs typeface="+mn-cs"/>
              </a:rPr>
              <a:t>. Notice in this Sleep method, when it's called we'll get his </a:t>
            </a:r>
            <a:r>
              <a:rPr lang="en-US" sz="1200" kern="1200" dirty="0" err="1">
                <a:solidFill>
                  <a:schemeClr val="tx1"/>
                </a:solidFill>
                <a:effectLst/>
                <a:latin typeface="Times New Roman" pitchFamily="18" charset="0"/>
                <a:ea typeface="+mn-ea"/>
                <a:cs typeface="+mn-cs"/>
              </a:rPr>
              <a:t>healthIncrease</a:t>
            </a:r>
            <a:r>
              <a:rPr lang="en-US" sz="1200" kern="1200" dirty="0">
                <a:solidFill>
                  <a:schemeClr val="tx1"/>
                </a:solidFill>
                <a:effectLst/>
                <a:latin typeface="Times New Roman" pitchFamily="18" charset="0"/>
                <a:ea typeface="+mn-ea"/>
                <a:cs typeface="+mn-cs"/>
              </a:rPr>
              <a:t> to the player's health and when the player sleeps, the amount of health that they get back, so they'll get between an additional 1 and 100 health points back. </a:t>
            </a:r>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29</a:t>
            </a:fld>
            <a:endParaRPr lang="en-US" altLang="nl-BE"/>
          </a:p>
        </p:txBody>
      </p:sp>
    </p:spTree>
    <p:extLst>
      <p:ext uri="{BB962C8B-B14F-4D97-AF65-F5344CB8AC3E}">
        <p14:creationId xmlns:p14="http://schemas.microsoft.com/office/powerpoint/2010/main" val="27368524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Asserting with Ranges</a:t>
            </a:r>
          </a:p>
          <a:p>
            <a:endParaRPr lang="nl-BE" dirty="0"/>
          </a:p>
          <a:p>
            <a:r>
              <a:rPr lang="en-US" sz="1200" kern="1200" dirty="0">
                <a:solidFill>
                  <a:schemeClr val="tx1"/>
                </a:solidFill>
                <a:effectLst/>
                <a:latin typeface="Times New Roman" pitchFamily="18" charset="0"/>
                <a:ea typeface="+mn-ea"/>
                <a:cs typeface="+mn-cs"/>
              </a:rPr>
              <a:t>We’re creating a new </a:t>
            </a:r>
            <a:r>
              <a:rPr lang="en-US" sz="1200" kern="1200" dirty="0" err="1">
                <a:solidFill>
                  <a:schemeClr val="tx1"/>
                </a:solidFill>
                <a:effectLst/>
                <a:latin typeface="Times New Roman" pitchFamily="18" charset="0"/>
                <a:ea typeface="+mn-ea"/>
                <a:cs typeface="+mn-cs"/>
              </a:rPr>
              <a:t>PlayerCharacter</a:t>
            </a:r>
            <a:r>
              <a:rPr lang="en-US" sz="1200" kern="1200" dirty="0">
                <a:solidFill>
                  <a:schemeClr val="tx1"/>
                </a:solidFill>
                <a:effectLst/>
                <a:latin typeface="Times New Roman" pitchFamily="18" charset="0"/>
                <a:ea typeface="+mn-ea"/>
                <a:cs typeface="+mn-cs"/>
              </a:rPr>
              <a:t> and setting its initial health to 100. We're calling Sleep in our System Under Test, and we want to make some </a:t>
            </a:r>
            <a:r>
              <a:rPr lang="en-US" sz="1200" kern="1200" dirty="0" err="1">
                <a:solidFill>
                  <a:schemeClr val="tx1"/>
                </a:solidFill>
                <a:effectLst/>
                <a:latin typeface="Times New Roman" pitchFamily="18" charset="0"/>
                <a:ea typeface="+mn-ea"/>
                <a:cs typeface="+mn-cs"/>
              </a:rPr>
              <a:t>assertation</a:t>
            </a:r>
            <a:r>
              <a:rPr lang="en-US" sz="1200" kern="1200" dirty="0">
                <a:solidFill>
                  <a:schemeClr val="tx1"/>
                </a:solidFill>
                <a:effectLst/>
                <a:latin typeface="Times New Roman" pitchFamily="18" charset="0"/>
                <a:ea typeface="+mn-ea"/>
                <a:cs typeface="+mn-cs"/>
              </a:rPr>
              <a:t> on the resulting health of our </a:t>
            </a:r>
            <a:r>
              <a:rPr lang="en-US" sz="1200" kern="1200" dirty="0" err="1">
                <a:solidFill>
                  <a:schemeClr val="tx1"/>
                </a:solidFill>
                <a:effectLst/>
                <a:latin typeface="Times New Roman" pitchFamily="18" charset="0"/>
                <a:ea typeface="+mn-ea"/>
                <a:cs typeface="+mn-cs"/>
              </a:rPr>
              <a:t>PlayerCharacter</a:t>
            </a:r>
            <a:r>
              <a:rPr lang="en-US" sz="1200" kern="1200" dirty="0">
                <a:solidFill>
                  <a:schemeClr val="tx1"/>
                </a:solidFill>
                <a:effectLst/>
                <a:latin typeface="Times New Roman" pitchFamily="18" charset="0"/>
                <a:ea typeface="+mn-ea"/>
                <a:cs typeface="+mn-cs"/>
              </a:rPr>
              <a:t>. Because we get a random increase, we don't know exactly what this result in health would be, so instead we can use ranges here. Rather than using </a:t>
            </a:r>
            <a:r>
              <a:rPr lang="en-US" sz="1200" kern="1200" dirty="0" err="1">
                <a:solidFill>
                  <a:schemeClr val="tx1"/>
                </a:solidFill>
                <a:effectLst/>
                <a:latin typeface="Times New Roman" pitchFamily="18" charset="0"/>
                <a:ea typeface="+mn-ea"/>
                <a:cs typeface="+mn-cs"/>
              </a:rPr>
              <a:t>Is.EqualTo</a:t>
            </a:r>
            <a:r>
              <a:rPr lang="en-US" sz="1200" kern="1200" dirty="0">
                <a:solidFill>
                  <a:schemeClr val="tx1"/>
                </a:solidFill>
                <a:effectLst/>
                <a:latin typeface="Times New Roman" pitchFamily="18" charset="0"/>
                <a:ea typeface="+mn-ea"/>
                <a:cs typeface="+mn-cs"/>
              </a:rPr>
              <a:t>, we're using the </a:t>
            </a:r>
            <a:r>
              <a:rPr lang="en-US" sz="1200" kern="1200" dirty="0" err="1">
                <a:solidFill>
                  <a:schemeClr val="tx1"/>
                </a:solidFill>
                <a:effectLst/>
                <a:latin typeface="Times New Roman" pitchFamily="18" charset="0"/>
                <a:ea typeface="+mn-ea"/>
                <a:cs typeface="+mn-cs"/>
              </a:rPr>
              <a:t>Is.GreaterThan</a:t>
            </a:r>
            <a:r>
              <a:rPr lang="en-US" sz="1200" kern="1200" dirty="0">
                <a:solidFill>
                  <a:schemeClr val="tx1"/>
                </a:solidFill>
                <a:effectLst/>
                <a:latin typeface="Times New Roman" pitchFamily="18" charset="0"/>
                <a:ea typeface="+mn-ea"/>
                <a:cs typeface="+mn-cs"/>
              </a:rPr>
              <a:t> method. As its name suggests we can supply a value and this will assert that the value is more than 100, so in this case it should be 101 or greater. </a:t>
            </a:r>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30</a:t>
            </a:fld>
            <a:endParaRPr lang="en-US" altLang="nl-BE"/>
          </a:p>
        </p:txBody>
      </p:sp>
    </p:spTree>
    <p:extLst>
      <p:ext uri="{BB962C8B-B14F-4D97-AF65-F5344CB8AC3E}">
        <p14:creationId xmlns:p14="http://schemas.microsoft.com/office/powerpoint/2010/main" val="28466220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Asserting with Ranges</a:t>
            </a:r>
          </a:p>
          <a:p>
            <a:endParaRPr lang="nl-BE"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This test doesn't really capture the fact that this should get between 1 and 100 health back, which is saying as long it's greater than 100 this test will pass. So if we made a typo in our the </a:t>
            </a:r>
            <a:r>
              <a:rPr lang="en-US" sz="1200" kern="1200" dirty="0" err="1">
                <a:solidFill>
                  <a:schemeClr val="tx1"/>
                </a:solidFill>
                <a:effectLst/>
                <a:latin typeface="Times New Roman" pitchFamily="18" charset="0"/>
                <a:ea typeface="+mn-ea"/>
                <a:cs typeface="+mn-cs"/>
              </a:rPr>
              <a:t>PlayerCharacter</a:t>
            </a:r>
            <a:r>
              <a:rPr lang="en-US" sz="1200" kern="1200" dirty="0">
                <a:solidFill>
                  <a:schemeClr val="tx1"/>
                </a:solidFill>
                <a:effectLst/>
                <a:latin typeface="Times New Roman" pitchFamily="18" charset="0"/>
                <a:ea typeface="+mn-ea"/>
                <a:cs typeface="+mn-cs"/>
              </a:rPr>
              <a:t> class in the Sleep method, and say we made the</a:t>
            </a:r>
            <a:r>
              <a:rPr lang="en-US" sz="1200" kern="1200" baseline="0" dirty="0">
                <a:solidFill>
                  <a:schemeClr val="tx1"/>
                </a:solidFill>
                <a:effectLst/>
                <a:latin typeface="Times New Roman" pitchFamily="18" charset="0"/>
                <a:ea typeface="+mn-ea"/>
                <a:cs typeface="+mn-cs"/>
              </a:rPr>
              <a:t> 101</a:t>
            </a:r>
            <a:r>
              <a:rPr lang="en-US" sz="1200" kern="1200" dirty="0">
                <a:solidFill>
                  <a:schemeClr val="tx1"/>
                </a:solidFill>
                <a:effectLst/>
                <a:latin typeface="Times New Roman" pitchFamily="18" charset="0"/>
                <a:ea typeface="+mn-ea"/>
                <a:cs typeface="+mn-cs"/>
              </a:rPr>
              <a:t> 1010 in the </a:t>
            </a:r>
            <a:r>
              <a:rPr lang="en-US" sz="1200" kern="1200" dirty="0" err="1">
                <a:solidFill>
                  <a:schemeClr val="tx1"/>
                </a:solidFill>
                <a:effectLst/>
                <a:latin typeface="Times New Roman" pitchFamily="18" charset="0"/>
                <a:ea typeface="+mn-ea"/>
                <a:cs typeface="+mn-cs"/>
              </a:rPr>
              <a:t>rnd.Next</a:t>
            </a:r>
            <a:r>
              <a:rPr lang="en-US" sz="1200" kern="1200" dirty="0">
                <a:solidFill>
                  <a:schemeClr val="tx1"/>
                </a:solidFill>
                <a:effectLst/>
                <a:latin typeface="Times New Roman" pitchFamily="18" charset="0"/>
                <a:ea typeface="+mn-ea"/>
                <a:cs typeface="+mn-cs"/>
              </a:rPr>
              <a:t> statement, then our test here will still always pass, but we haven't checked the upper bound here.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As an alternative to the </a:t>
            </a:r>
            <a:r>
              <a:rPr lang="en-US" sz="1200" kern="1200" dirty="0" err="1">
                <a:solidFill>
                  <a:schemeClr val="tx1"/>
                </a:solidFill>
                <a:effectLst/>
                <a:latin typeface="Times New Roman" pitchFamily="18" charset="0"/>
                <a:ea typeface="+mn-ea"/>
                <a:cs typeface="+mn-cs"/>
              </a:rPr>
              <a:t>GreaterThan</a:t>
            </a:r>
            <a:r>
              <a:rPr lang="en-US" sz="1200" kern="1200" dirty="0">
                <a:solidFill>
                  <a:schemeClr val="tx1"/>
                </a:solidFill>
                <a:effectLst/>
                <a:latin typeface="Times New Roman" pitchFamily="18" charset="0"/>
                <a:ea typeface="+mn-ea"/>
                <a:cs typeface="+mn-cs"/>
              </a:rPr>
              <a:t>, if we want to check that a value falls within a specific range, we can instead use the </a:t>
            </a:r>
            <a:r>
              <a:rPr lang="en-US" sz="1200" kern="1200" dirty="0" err="1">
                <a:solidFill>
                  <a:schemeClr val="tx1"/>
                </a:solidFill>
                <a:effectLst/>
                <a:latin typeface="Times New Roman" pitchFamily="18" charset="0"/>
                <a:ea typeface="+mn-ea"/>
                <a:cs typeface="+mn-cs"/>
              </a:rPr>
              <a:t>Is.InRange</a:t>
            </a:r>
            <a:r>
              <a:rPr lang="en-US" sz="1200" kern="1200" dirty="0">
                <a:solidFill>
                  <a:schemeClr val="tx1"/>
                </a:solidFill>
                <a:effectLst/>
                <a:latin typeface="Times New Roman" pitchFamily="18" charset="0"/>
                <a:ea typeface="+mn-ea"/>
                <a:cs typeface="+mn-cs"/>
              </a:rPr>
              <a:t> method.</a:t>
            </a:r>
            <a:r>
              <a:rPr lang="en-US" sz="1200" kern="1200" baseline="0" dirty="0">
                <a:solidFill>
                  <a:schemeClr val="tx1"/>
                </a:solidFill>
                <a:effectLst/>
                <a:latin typeface="Times New Roman" pitchFamily="18" charset="0"/>
                <a:ea typeface="+mn-ea"/>
                <a:cs typeface="+mn-cs"/>
              </a:rPr>
              <a:t> T</a:t>
            </a:r>
            <a:r>
              <a:rPr lang="en-US" sz="1200" kern="1200" dirty="0">
                <a:solidFill>
                  <a:schemeClr val="tx1"/>
                </a:solidFill>
                <a:effectLst/>
                <a:latin typeface="Times New Roman" pitchFamily="18" charset="0"/>
                <a:ea typeface="+mn-ea"/>
                <a:cs typeface="+mn-cs"/>
              </a:rPr>
              <a:t>his method takes the lower bound and the upper bound of the range, inclusive that we want to check. We're saying the resultant health should be between 101 and 200. If it's less than 101 or greater than 200 our test will fail.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There's a number of other ways we can use range-related Asserts in </a:t>
            </a:r>
            <a:r>
              <a:rPr lang="en-US" sz="1200" kern="1200" dirty="0" err="1">
                <a:solidFill>
                  <a:schemeClr val="tx1"/>
                </a:solidFill>
                <a:effectLst/>
                <a:latin typeface="Times New Roman" pitchFamily="18" charset="0"/>
                <a:ea typeface="+mn-ea"/>
                <a:cs typeface="+mn-cs"/>
              </a:rPr>
              <a:t>NUnits</a:t>
            </a:r>
            <a:r>
              <a:rPr lang="en-US" sz="1200" kern="1200" dirty="0">
                <a:solidFill>
                  <a:schemeClr val="tx1"/>
                </a:solidFill>
                <a:effectLst/>
                <a:latin typeface="Times New Roman" pitchFamily="18" charset="0"/>
                <a:ea typeface="+mn-ea"/>
                <a:cs typeface="+mn-cs"/>
              </a:rPr>
              <a:t>. So, for example, we could use the </a:t>
            </a:r>
            <a:r>
              <a:rPr lang="en-US" sz="1200" b="1" kern="1200" dirty="0" err="1">
                <a:solidFill>
                  <a:schemeClr val="tx1"/>
                </a:solidFill>
                <a:effectLst/>
                <a:latin typeface="Times New Roman" pitchFamily="18" charset="0"/>
                <a:ea typeface="+mn-ea"/>
                <a:cs typeface="+mn-cs"/>
              </a:rPr>
              <a:t>Is.GreaterThanOrEqualTo</a:t>
            </a:r>
            <a:r>
              <a:rPr lang="en-US" sz="1200" kern="1200" dirty="0">
                <a:solidFill>
                  <a:schemeClr val="tx1"/>
                </a:solidFill>
                <a:effectLst/>
                <a:latin typeface="Times New Roman" pitchFamily="18" charset="0"/>
                <a:ea typeface="+mn-ea"/>
                <a:cs typeface="+mn-cs"/>
              </a:rPr>
              <a:t>, so our Assert will pass if the value is greater than or equal to the value we specify. We can use </a:t>
            </a:r>
            <a:r>
              <a:rPr lang="en-US" sz="1200" b="1" kern="1200" dirty="0" err="1">
                <a:solidFill>
                  <a:schemeClr val="tx1"/>
                </a:solidFill>
                <a:effectLst/>
                <a:latin typeface="Times New Roman" pitchFamily="18" charset="0"/>
                <a:ea typeface="+mn-ea"/>
                <a:cs typeface="+mn-cs"/>
              </a:rPr>
              <a:t>Is.LessThan</a:t>
            </a:r>
            <a:r>
              <a:rPr lang="en-US" sz="1200" kern="1200" dirty="0">
                <a:solidFill>
                  <a:schemeClr val="tx1"/>
                </a:solidFill>
                <a:effectLst/>
                <a:latin typeface="Times New Roman" pitchFamily="18" charset="0"/>
                <a:ea typeface="+mn-ea"/>
                <a:cs typeface="+mn-cs"/>
              </a:rPr>
              <a:t> to check for the value </a:t>
            </a:r>
            <a:r>
              <a:rPr lang="en-US" sz="1200" i="1" kern="1200" dirty="0" err="1">
                <a:solidFill>
                  <a:schemeClr val="tx1"/>
                </a:solidFill>
                <a:effectLst/>
                <a:latin typeface="Times New Roman" pitchFamily="18" charset="0"/>
                <a:ea typeface="+mn-ea"/>
                <a:cs typeface="+mn-cs"/>
              </a:rPr>
              <a:t>Is.LessTha</a:t>
            </a:r>
            <a:r>
              <a:rPr lang="en-US" sz="1200" kern="1200" dirty="0" err="1">
                <a:solidFill>
                  <a:schemeClr val="tx1"/>
                </a:solidFill>
                <a:effectLst/>
                <a:latin typeface="Times New Roman" pitchFamily="18" charset="0"/>
                <a:ea typeface="+mn-ea"/>
                <a:cs typeface="+mn-cs"/>
              </a:rPr>
              <a:t>n</a:t>
            </a:r>
            <a:r>
              <a:rPr lang="en-US" sz="1200" kern="1200" dirty="0">
                <a:solidFill>
                  <a:schemeClr val="tx1"/>
                </a:solidFill>
                <a:effectLst/>
                <a:latin typeface="Times New Roman" pitchFamily="18" charset="0"/>
                <a:ea typeface="+mn-ea"/>
                <a:cs typeface="+mn-cs"/>
              </a:rPr>
              <a:t> a value, and it's accompanying </a:t>
            </a:r>
            <a:r>
              <a:rPr lang="en-US" sz="1200" b="1" kern="1200" dirty="0" err="1">
                <a:solidFill>
                  <a:schemeClr val="tx1"/>
                </a:solidFill>
                <a:effectLst/>
                <a:latin typeface="Times New Roman" pitchFamily="18" charset="0"/>
                <a:ea typeface="+mn-ea"/>
                <a:cs typeface="+mn-cs"/>
              </a:rPr>
              <a:t>Is.LessThanOrEqualTo</a:t>
            </a:r>
            <a:r>
              <a:rPr lang="en-US" sz="1200" kern="1200" dirty="0">
                <a:solidFill>
                  <a:schemeClr val="tx1"/>
                </a:solidFill>
                <a:effectLst/>
                <a:latin typeface="Times New Roman" pitchFamily="18" charset="0"/>
                <a:ea typeface="+mn-ea"/>
                <a:cs typeface="+mn-cs"/>
              </a:rPr>
              <a:t> method.</a:t>
            </a:r>
          </a:p>
          <a:p>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31</a:t>
            </a:fld>
            <a:endParaRPr lang="en-US" altLang="nl-BE"/>
          </a:p>
        </p:txBody>
      </p:sp>
    </p:spTree>
    <p:extLst>
      <p:ext uri="{BB962C8B-B14F-4D97-AF65-F5344CB8AC3E}">
        <p14:creationId xmlns:p14="http://schemas.microsoft.com/office/powerpoint/2010/main" val="35234272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32</a:t>
            </a:fld>
            <a:endParaRPr lang="en-US" altLang="nl-BE"/>
          </a:p>
        </p:txBody>
      </p:sp>
    </p:spTree>
    <p:extLst>
      <p:ext uri="{BB962C8B-B14F-4D97-AF65-F5344CB8AC3E}">
        <p14:creationId xmlns:p14="http://schemas.microsoft.com/office/powerpoint/2010/main" val="41680596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Times New Roman" pitchFamily="18" charset="0"/>
                <a:ea typeface="+mn-ea"/>
                <a:cs typeface="+mn-cs"/>
              </a:rPr>
              <a:t>Assert Nulls and Booleans</a:t>
            </a:r>
          </a:p>
          <a:p>
            <a:endParaRPr lang="en-US" sz="12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Let's see now how we can assert that values are null or empty and also how we can assert that Boolean values are true or false. When we create a new </a:t>
            </a:r>
            <a:r>
              <a:rPr lang="en-US" sz="1200" kern="1200" dirty="0" err="1">
                <a:solidFill>
                  <a:schemeClr val="tx1"/>
                </a:solidFill>
                <a:effectLst/>
                <a:latin typeface="Times New Roman" pitchFamily="18" charset="0"/>
                <a:ea typeface="+mn-ea"/>
                <a:cs typeface="+mn-cs"/>
              </a:rPr>
              <a:t>PlayerCharacter</a:t>
            </a:r>
            <a:r>
              <a:rPr lang="en-US" sz="1200" kern="1200" dirty="0">
                <a:solidFill>
                  <a:schemeClr val="tx1"/>
                </a:solidFill>
                <a:effectLst/>
                <a:latin typeface="Times New Roman" pitchFamily="18" charset="0"/>
                <a:ea typeface="+mn-ea"/>
                <a:cs typeface="+mn-cs"/>
              </a:rPr>
              <a:t> we get a default generated name, and this generated name comes from the </a:t>
            </a:r>
            <a:r>
              <a:rPr lang="en-US" sz="1200" kern="1200" dirty="0" err="1">
                <a:solidFill>
                  <a:schemeClr val="tx1"/>
                </a:solidFill>
                <a:effectLst/>
                <a:latin typeface="Times New Roman" pitchFamily="18" charset="0"/>
                <a:ea typeface="+mn-ea"/>
                <a:cs typeface="+mn-cs"/>
              </a:rPr>
              <a:t>GenerateName</a:t>
            </a:r>
            <a:r>
              <a:rPr lang="en-US" sz="1200" kern="1200" dirty="0">
                <a:solidFill>
                  <a:schemeClr val="tx1"/>
                </a:solidFill>
                <a:effectLst/>
                <a:latin typeface="Times New Roman" pitchFamily="18" charset="0"/>
                <a:ea typeface="+mn-ea"/>
                <a:cs typeface="+mn-cs"/>
              </a:rPr>
              <a:t> method, which just picks a random generated name from this list so we have some fantasy-sounding names here such as </a:t>
            </a:r>
            <a:r>
              <a:rPr lang="en-US" sz="1200" kern="1200" dirty="0" err="1">
                <a:solidFill>
                  <a:schemeClr val="tx1"/>
                </a:solidFill>
                <a:effectLst/>
                <a:latin typeface="Times New Roman" pitchFamily="18" charset="0"/>
                <a:ea typeface="+mn-ea"/>
                <a:cs typeface="+mn-cs"/>
              </a:rPr>
              <a:t>Shalnorr</a:t>
            </a:r>
            <a:r>
              <a:rPr lang="en-US" sz="1200" kern="1200" dirty="0">
                <a:solidFill>
                  <a:schemeClr val="tx1"/>
                </a:solidFill>
                <a:effectLst/>
                <a:latin typeface="Times New Roman" pitchFamily="18" charset="0"/>
                <a:ea typeface="+mn-ea"/>
                <a:cs typeface="+mn-cs"/>
              </a:rPr>
              <a:t>. In our test, we want to check that when we create a new </a:t>
            </a:r>
            <a:r>
              <a:rPr lang="en-US" sz="1200" kern="1200" dirty="0" err="1">
                <a:solidFill>
                  <a:schemeClr val="tx1"/>
                </a:solidFill>
                <a:effectLst/>
                <a:latin typeface="Times New Roman" pitchFamily="18" charset="0"/>
                <a:ea typeface="+mn-ea"/>
                <a:cs typeface="+mn-cs"/>
              </a:rPr>
              <a:t>PlayerCharacter</a:t>
            </a:r>
            <a:r>
              <a:rPr lang="en-US" sz="1200" kern="1200" dirty="0">
                <a:solidFill>
                  <a:schemeClr val="tx1"/>
                </a:solidFill>
                <a:effectLst/>
                <a:latin typeface="Times New Roman" pitchFamily="18" charset="0"/>
                <a:ea typeface="+mn-ea"/>
                <a:cs typeface="+mn-cs"/>
              </a:rPr>
              <a:t> that they should have a default random generated name, so in this case we want to check that the Name property of our </a:t>
            </a:r>
            <a:r>
              <a:rPr lang="en-US" sz="1200" kern="1200" dirty="0" err="1">
                <a:solidFill>
                  <a:schemeClr val="tx1"/>
                </a:solidFill>
                <a:effectLst/>
                <a:latin typeface="Times New Roman" pitchFamily="18" charset="0"/>
                <a:ea typeface="+mn-ea"/>
                <a:cs typeface="+mn-cs"/>
              </a:rPr>
              <a:t>PlayerCharacter</a:t>
            </a:r>
            <a:r>
              <a:rPr lang="en-US" sz="1200" kern="1200" dirty="0">
                <a:solidFill>
                  <a:schemeClr val="tx1"/>
                </a:solidFill>
                <a:effectLst/>
                <a:latin typeface="Times New Roman" pitchFamily="18" charset="0"/>
                <a:ea typeface="+mn-ea"/>
                <a:cs typeface="+mn-cs"/>
              </a:rPr>
              <a:t> isn't empty. So here we're using Is and applying the Not modifier because we're checking for inequality. We're then using the Empty property. We’re asserting that the string property Name is not empty. Let's run this, and it passes. </a:t>
            </a:r>
          </a:p>
          <a:p>
            <a:endParaRPr lang="nl-BE" sz="12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If we were to go into our </a:t>
            </a:r>
            <a:r>
              <a:rPr lang="en-US" sz="1200" kern="1200" dirty="0" err="1">
                <a:solidFill>
                  <a:schemeClr val="tx1"/>
                </a:solidFill>
                <a:effectLst/>
                <a:latin typeface="Times New Roman" pitchFamily="18" charset="0"/>
                <a:ea typeface="+mn-ea"/>
                <a:cs typeface="+mn-cs"/>
              </a:rPr>
              <a:t>PlayerCharacter</a:t>
            </a:r>
            <a:r>
              <a:rPr lang="en-US" sz="1200" kern="1200" dirty="0">
                <a:solidFill>
                  <a:schemeClr val="tx1"/>
                </a:solidFill>
                <a:effectLst/>
                <a:latin typeface="Times New Roman" pitchFamily="18" charset="0"/>
                <a:ea typeface="+mn-ea"/>
                <a:cs typeface="+mn-cs"/>
              </a:rPr>
              <a:t> and instead set the name to an empty string, if we run the test  it will fail because we expected a string not to be empty, but it was, in fact, empty. </a:t>
            </a:r>
            <a:endParaRPr lang="en-US" dirty="0"/>
          </a:p>
          <a:p>
            <a:endParaRPr lang="nl-BE"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33</a:t>
            </a:fld>
            <a:endParaRPr lang="en-US" altLang="nl-BE"/>
          </a:p>
        </p:txBody>
      </p:sp>
    </p:spTree>
    <p:extLst>
      <p:ext uri="{BB962C8B-B14F-4D97-AF65-F5344CB8AC3E}">
        <p14:creationId xmlns:p14="http://schemas.microsoft.com/office/powerpoint/2010/main" val="26516308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Assert Nulls and Booleans</a:t>
            </a:r>
          </a:p>
          <a:p>
            <a:endParaRPr lang="nl-BE" dirty="0"/>
          </a:p>
          <a:p>
            <a:r>
              <a:rPr lang="en-US" sz="1200" kern="1200" dirty="0">
                <a:solidFill>
                  <a:schemeClr val="tx1"/>
                </a:solidFill>
                <a:effectLst/>
                <a:latin typeface="Times New Roman" pitchFamily="18" charset="0"/>
                <a:ea typeface="+mn-ea"/>
                <a:cs typeface="+mn-cs"/>
              </a:rPr>
              <a:t>If we want to check for </a:t>
            </a:r>
            <a:r>
              <a:rPr lang="en-US" sz="1200" kern="1200" dirty="0" err="1">
                <a:solidFill>
                  <a:schemeClr val="tx1"/>
                </a:solidFill>
                <a:effectLst/>
                <a:latin typeface="Times New Roman" pitchFamily="18" charset="0"/>
                <a:ea typeface="+mn-ea"/>
                <a:cs typeface="+mn-cs"/>
              </a:rPr>
              <a:t>Not.Null</a:t>
            </a:r>
            <a:r>
              <a:rPr lang="en-US" sz="1200" kern="1200" dirty="0">
                <a:solidFill>
                  <a:schemeClr val="tx1"/>
                </a:solidFill>
                <a:effectLst/>
                <a:latin typeface="Times New Roman" pitchFamily="18" charset="0"/>
                <a:ea typeface="+mn-ea"/>
                <a:cs typeface="+mn-cs"/>
              </a:rPr>
              <a:t> we could again apply the Not modifier and our test will now fail because we're saying the </a:t>
            </a:r>
            <a:r>
              <a:rPr lang="en-US" sz="1200" kern="1200" dirty="0" err="1">
                <a:solidFill>
                  <a:schemeClr val="tx1"/>
                </a:solidFill>
                <a:effectLst/>
                <a:latin typeface="Times New Roman" pitchFamily="18" charset="0"/>
                <a:ea typeface="+mn-ea"/>
                <a:cs typeface="+mn-cs"/>
              </a:rPr>
              <a:t>NickName</a:t>
            </a:r>
            <a:r>
              <a:rPr lang="en-US" sz="1200" kern="1200" dirty="0">
                <a:solidFill>
                  <a:schemeClr val="tx1"/>
                </a:solidFill>
                <a:effectLst/>
                <a:latin typeface="Times New Roman" pitchFamily="18" charset="0"/>
                <a:ea typeface="+mn-ea"/>
                <a:cs typeface="+mn-cs"/>
              </a:rPr>
              <a:t> should not be null when it actually is. Let's just fix that. </a:t>
            </a:r>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34</a:t>
            </a:fld>
            <a:endParaRPr lang="en-US" altLang="nl-BE"/>
          </a:p>
        </p:txBody>
      </p:sp>
    </p:spTree>
    <p:extLst>
      <p:ext uri="{BB962C8B-B14F-4D97-AF65-F5344CB8AC3E}">
        <p14:creationId xmlns:p14="http://schemas.microsoft.com/office/powerpoint/2010/main" val="3797596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NUnit Test Suite Organizational Structure</a:t>
            </a:r>
          </a:p>
          <a:p>
            <a:endParaRPr lang="nl-BE"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So now we understand the benefits of automated tests and the place of testing frameworks and test runners. Let's start to look at </a:t>
            </a:r>
            <a:r>
              <a:rPr lang="en-US" sz="1200" kern="1200" dirty="0" err="1">
                <a:solidFill>
                  <a:schemeClr val="tx1"/>
                </a:solidFill>
                <a:effectLst/>
                <a:latin typeface="Times New Roman" pitchFamily="18" charset="0"/>
                <a:ea typeface="+mn-ea"/>
                <a:cs typeface="+mn-cs"/>
              </a:rPr>
              <a:t>NUnit</a:t>
            </a:r>
            <a:r>
              <a:rPr lang="en-US" sz="1200" kern="1200" dirty="0">
                <a:solidFill>
                  <a:schemeClr val="tx1"/>
                </a:solidFill>
                <a:effectLst/>
                <a:latin typeface="Times New Roman" pitchFamily="18" charset="0"/>
                <a:ea typeface="+mn-ea"/>
                <a:cs typeface="+mn-cs"/>
              </a:rPr>
              <a:t> in more detail now. The first thing we're going to look at </a:t>
            </a:r>
            <a:r>
              <a:rPr lang="en-US" sz="1200" kern="1200" baseline="0" dirty="0">
                <a:solidFill>
                  <a:schemeClr val="tx1"/>
                </a:solidFill>
                <a:effectLst/>
                <a:latin typeface="Times New Roman" pitchFamily="18" charset="0"/>
                <a:ea typeface="+mn-ea"/>
                <a:cs typeface="+mn-cs"/>
              </a:rPr>
              <a:t> </a:t>
            </a:r>
            <a:r>
              <a:rPr lang="en-US" sz="1200" kern="1200" dirty="0">
                <a:solidFill>
                  <a:schemeClr val="tx1"/>
                </a:solidFill>
                <a:effectLst/>
                <a:latin typeface="Times New Roman" pitchFamily="18" charset="0"/>
                <a:ea typeface="+mn-ea"/>
                <a:cs typeface="+mn-cs"/>
              </a:rPr>
              <a:t>is how we organize our suites of </a:t>
            </a:r>
            <a:r>
              <a:rPr lang="en-US" sz="1200" kern="1200" dirty="0" err="1">
                <a:solidFill>
                  <a:schemeClr val="tx1"/>
                </a:solidFill>
                <a:effectLst/>
                <a:latin typeface="Times New Roman" pitchFamily="18" charset="0"/>
                <a:ea typeface="+mn-ea"/>
                <a:cs typeface="+mn-cs"/>
              </a:rPr>
              <a:t>NUnit</a:t>
            </a:r>
            <a:r>
              <a:rPr lang="en-US" sz="1200" kern="1200" dirty="0">
                <a:solidFill>
                  <a:schemeClr val="tx1"/>
                </a:solidFill>
                <a:effectLst/>
                <a:latin typeface="Times New Roman" pitchFamily="18" charset="0"/>
                <a:ea typeface="+mn-ea"/>
                <a:cs typeface="+mn-cs"/>
              </a:rPr>
              <a:t> tests.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First off in Visual Studio we create a new test project that's going to test our production code. So in this test project we add a </a:t>
            </a:r>
            <a:r>
              <a:rPr lang="en-US" sz="1200" b="1" kern="1200" dirty="0">
                <a:solidFill>
                  <a:schemeClr val="tx1"/>
                </a:solidFill>
                <a:effectLst/>
                <a:latin typeface="Times New Roman" pitchFamily="18" charset="0"/>
                <a:ea typeface="+mn-ea"/>
                <a:cs typeface="+mn-cs"/>
              </a:rPr>
              <a:t>reference</a:t>
            </a:r>
            <a:r>
              <a:rPr lang="en-US" sz="1200" kern="1200" dirty="0">
                <a:solidFill>
                  <a:schemeClr val="tx1"/>
                </a:solidFill>
                <a:effectLst/>
                <a:latin typeface="Times New Roman" pitchFamily="18" charset="0"/>
                <a:ea typeface="+mn-ea"/>
                <a:cs typeface="+mn-cs"/>
              </a:rPr>
              <a:t> to our production code project. Generally speaking, it's not usually a good idea to mix our production code with our test code, that's why we create a separate project.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So now we've got our test project, we can go and add a reference to </a:t>
            </a:r>
            <a:r>
              <a:rPr lang="en-US" sz="1200" b="1" kern="1200" dirty="0" err="1">
                <a:solidFill>
                  <a:schemeClr val="tx1"/>
                </a:solidFill>
                <a:effectLst/>
                <a:latin typeface="Times New Roman" pitchFamily="18" charset="0"/>
                <a:ea typeface="+mn-ea"/>
                <a:cs typeface="+mn-cs"/>
              </a:rPr>
              <a:t>NUnit</a:t>
            </a:r>
            <a:r>
              <a:rPr lang="en-US" sz="1200" kern="1200" dirty="0">
                <a:solidFill>
                  <a:schemeClr val="tx1"/>
                </a:solidFill>
                <a:effectLst/>
                <a:latin typeface="Times New Roman" pitchFamily="18" charset="0"/>
                <a:ea typeface="+mn-ea"/>
                <a:cs typeface="+mn-cs"/>
              </a:rPr>
              <a:t>, and now we can start to write our tests. Within our test project,</a:t>
            </a:r>
            <a:r>
              <a:rPr lang="en-US" sz="1200" kern="1200" baseline="0" dirty="0">
                <a:solidFill>
                  <a:schemeClr val="tx1"/>
                </a:solidFill>
                <a:effectLst/>
                <a:latin typeface="Times New Roman" pitchFamily="18" charset="0"/>
                <a:ea typeface="+mn-ea"/>
                <a:cs typeface="+mn-cs"/>
              </a:rPr>
              <a:t> W</a:t>
            </a:r>
            <a:r>
              <a:rPr lang="en-US" sz="1200" kern="1200" dirty="0">
                <a:solidFill>
                  <a:schemeClr val="tx1"/>
                </a:solidFill>
                <a:effectLst/>
                <a:latin typeface="Times New Roman" pitchFamily="18" charset="0"/>
                <a:ea typeface="+mn-ea"/>
                <a:cs typeface="+mn-cs"/>
              </a:rPr>
              <a:t>e create one or more testing classes, so these are just regular public classes that we apply specific </a:t>
            </a:r>
            <a:r>
              <a:rPr lang="en-US" sz="1200" kern="1200" dirty="0" err="1">
                <a:solidFill>
                  <a:schemeClr val="tx1"/>
                </a:solidFill>
                <a:effectLst/>
                <a:latin typeface="Times New Roman" pitchFamily="18" charset="0"/>
                <a:ea typeface="+mn-ea"/>
                <a:cs typeface="+mn-cs"/>
              </a:rPr>
              <a:t>NUnit</a:t>
            </a:r>
            <a:r>
              <a:rPr lang="en-US" sz="1200" kern="1200" dirty="0">
                <a:solidFill>
                  <a:schemeClr val="tx1"/>
                </a:solidFill>
                <a:effectLst/>
                <a:latin typeface="Times New Roman" pitchFamily="18" charset="0"/>
                <a:ea typeface="+mn-ea"/>
                <a:cs typeface="+mn-cs"/>
              </a:rPr>
              <a:t> attributes to, and we'll look at these attributes in just a moment. Inside our Test classes is where we actually write our individual test. So each test that we want to write is a public void method inside our testing class, and again, we decorate these test methods with </a:t>
            </a:r>
            <a:r>
              <a:rPr lang="en-US" sz="1200" kern="1200" dirty="0" err="1">
                <a:solidFill>
                  <a:schemeClr val="tx1"/>
                </a:solidFill>
                <a:effectLst/>
                <a:latin typeface="Times New Roman" pitchFamily="18" charset="0"/>
                <a:ea typeface="+mn-ea"/>
                <a:cs typeface="+mn-cs"/>
              </a:rPr>
              <a:t>NUnit</a:t>
            </a:r>
            <a:r>
              <a:rPr lang="en-US" sz="1200" kern="1200" dirty="0">
                <a:solidFill>
                  <a:schemeClr val="tx1"/>
                </a:solidFill>
                <a:effectLst/>
                <a:latin typeface="Times New Roman" pitchFamily="18" charset="0"/>
                <a:ea typeface="+mn-ea"/>
                <a:cs typeface="+mn-cs"/>
              </a:rPr>
              <a:t> attributes to indicate that they're tests that need executing by the test runner.</a:t>
            </a:r>
          </a:p>
          <a:p>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6</a:t>
            </a:fld>
            <a:endParaRPr lang="en-US" altLang="nl-BE"/>
          </a:p>
        </p:txBody>
      </p:sp>
    </p:spTree>
    <p:extLst>
      <p:ext uri="{BB962C8B-B14F-4D97-AF65-F5344CB8AC3E}">
        <p14:creationId xmlns:p14="http://schemas.microsoft.com/office/powerpoint/2010/main" val="5039355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nl-BE" b="1"/>
              <a:t>Assert Nulls and Booleans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pitchFamily="18"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We can also check for Boolean values. So when we create a new </a:t>
            </a:r>
            <a:r>
              <a:rPr lang="en-US" sz="1200" kern="1200" dirty="0" err="1">
                <a:solidFill>
                  <a:schemeClr val="tx1"/>
                </a:solidFill>
                <a:effectLst/>
                <a:latin typeface="Times New Roman" pitchFamily="18" charset="0"/>
                <a:ea typeface="+mn-ea"/>
                <a:cs typeface="+mn-cs"/>
              </a:rPr>
              <a:t>PlayerCharacter</a:t>
            </a:r>
            <a:r>
              <a:rPr lang="en-US" sz="1200" kern="1200" dirty="0">
                <a:solidFill>
                  <a:schemeClr val="tx1"/>
                </a:solidFill>
                <a:effectLst/>
                <a:latin typeface="Times New Roman" pitchFamily="18" charset="0"/>
                <a:ea typeface="+mn-ea"/>
                <a:cs typeface="+mn-cs"/>
              </a:rPr>
              <a:t>, we're going to set this </a:t>
            </a:r>
            <a:r>
              <a:rPr lang="en-US" sz="1200" kern="1200" dirty="0" err="1">
                <a:solidFill>
                  <a:schemeClr val="tx1"/>
                </a:solidFill>
                <a:effectLst/>
                <a:latin typeface="Times New Roman" pitchFamily="18" charset="0"/>
                <a:ea typeface="+mn-ea"/>
                <a:cs typeface="+mn-cs"/>
              </a:rPr>
              <a:t>IsNoob</a:t>
            </a:r>
            <a:r>
              <a:rPr lang="en-US" sz="1200" kern="1200" dirty="0">
                <a:solidFill>
                  <a:schemeClr val="tx1"/>
                </a:solidFill>
                <a:effectLst/>
                <a:latin typeface="Times New Roman" pitchFamily="18" charset="0"/>
                <a:ea typeface="+mn-ea"/>
                <a:cs typeface="+mn-cs"/>
              </a:rPr>
              <a:t> Boolean to true. So we can see here we're setting the </a:t>
            </a:r>
            <a:r>
              <a:rPr lang="en-US" sz="1200" kern="1200" dirty="0" err="1">
                <a:solidFill>
                  <a:schemeClr val="tx1"/>
                </a:solidFill>
                <a:effectLst/>
                <a:latin typeface="Times New Roman" pitchFamily="18" charset="0"/>
                <a:ea typeface="+mn-ea"/>
                <a:cs typeface="+mn-cs"/>
              </a:rPr>
              <a:t>IsNoob</a:t>
            </a:r>
            <a:r>
              <a:rPr lang="en-US" sz="1200" kern="1200" dirty="0">
                <a:solidFill>
                  <a:schemeClr val="tx1"/>
                </a:solidFill>
                <a:effectLst/>
                <a:latin typeface="Times New Roman" pitchFamily="18" charset="0"/>
                <a:ea typeface="+mn-ea"/>
                <a:cs typeface="+mn-cs"/>
              </a:rPr>
              <a:t> property to true. So if we run this, we can see now that a new </a:t>
            </a:r>
            <a:r>
              <a:rPr lang="en-US" sz="1200" kern="1200" dirty="0" err="1">
                <a:solidFill>
                  <a:schemeClr val="tx1"/>
                </a:solidFill>
                <a:effectLst/>
                <a:latin typeface="Times New Roman" pitchFamily="18" charset="0"/>
                <a:ea typeface="+mn-ea"/>
                <a:cs typeface="+mn-cs"/>
              </a:rPr>
              <a:t>PlayerCharacter</a:t>
            </a:r>
            <a:r>
              <a:rPr lang="en-US" sz="1200" kern="1200" dirty="0">
                <a:solidFill>
                  <a:schemeClr val="tx1"/>
                </a:solidFill>
                <a:effectLst/>
                <a:latin typeface="Times New Roman" pitchFamily="18" charset="0"/>
                <a:ea typeface="+mn-ea"/>
                <a:cs typeface="+mn-cs"/>
              </a:rPr>
              <a:t> is assigned the default value of </a:t>
            </a:r>
            <a:r>
              <a:rPr lang="en-US" sz="1200" kern="1200" dirty="0" err="1">
                <a:solidFill>
                  <a:schemeClr val="tx1"/>
                </a:solidFill>
                <a:effectLst/>
                <a:latin typeface="Times New Roman" pitchFamily="18" charset="0"/>
                <a:ea typeface="+mn-ea"/>
                <a:cs typeface="+mn-cs"/>
              </a:rPr>
              <a:t>IsNoob</a:t>
            </a:r>
            <a:r>
              <a:rPr lang="en-US" sz="1200" kern="1200" dirty="0">
                <a:solidFill>
                  <a:schemeClr val="tx1"/>
                </a:solidFill>
                <a:effectLst/>
                <a:latin typeface="Times New Roman" pitchFamily="18" charset="0"/>
                <a:ea typeface="+mn-ea"/>
                <a:cs typeface="+mn-cs"/>
              </a:rPr>
              <a:t>, True. Alternatively, we can use False here to check for a False Boolean value, and of course now this will fail because the value was expected to be False, but was, in fact, True</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35</a:t>
            </a:fld>
            <a:endParaRPr lang="en-US" altLang="nl-BE"/>
          </a:p>
        </p:txBody>
      </p:sp>
    </p:spTree>
    <p:extLst>
      <p:ext uri="{BB962C8B-B14F-4D97-AF65-F5344CB8AC3E}">
        <p14:creationId xmlns:p14="http://schemas.microsoft.com/office/powerpoint/2010/main" val="7366597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36</a:t>
            </a:fld>
            <a:endParaRPr lang="en-US" altLang="nl-BE"/>
          </a:p>
        </p:txBody>
      </p:sp>
    </p:spTree>
    <p:extLst>
      <p:ext uri="{BB962C8B-B14F-4D97-AF65-F5344CB8AC3E}">
        <p14:creationId xmlns:p14="http://schemas.microsoft.com/office/powerpoint/2010/main" val="15269090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Asserting on Collections</a:t>
            </a:r>
          </a:p>
          <a:p>
            <a:endParaRPr lang="nl-BE" dirty="0"/>
          </a:p>
          <a:p>
            <a:r>
              <a:rPr lang="en-US" sz="1200" kern="1200" dirty="0">
                <a:solidFill>
                  <a:schemeClr val="tx1"/>
                </a:solidFill>
                <a:effectLst/>
                <a:latin typeface="Times New Roman" pitchFamily="18" charset="0"/>
                <a:ea typeface="+mn-ea"/>
                <a:cs typeface="+mn-cs"/>
              </a:rPr>
              <a:t>There's a number of ways </a:t>
            </a:r>
            <a:r>
              <a:rPr lang="en-US" sz="1200" kern="1200" dirty="0" err="1">
                <a:solidFill>
                  <a:schemeClr val="tx1"/>
                </a:solidFill>
                <a:effectLst/>
                <a:latin typeface="Times New Roman" pitchFamily="18" charset="0"/>
                <a:ea typeface="+mn-ea"/>
                <a:cs typeface="+mn-cs"/>
              </a:rPr>
              <a:t>NUnit</a:t>
            </a:r>
            <a:r>
              <a:rPr lang="en-US" sz="1200" kern="1200" dirty="0">
                <a:solidFill>
                  <a:schemeClr val="tx1"/>
                </a:solidFill>
                <a:effectLst/>
                <a:latin typeface="Times New Roman" pitchFamily="18" charset="0"/>
                <a:ea typeface="+mn-ea"/>
                <a:cs typeface="+mn-cs"/>
              </a:rPr>
              <a:t> provides us methods to check the collection is as we expect it to be. We have our </a:t>
            </a:r>
            <a:r>
              <a:rPr lang="en-US" sz="1200" kern="1200" dirty="0" err="1">
                <a:solidFill>
                  <a:schemeClr val="tx1"/>
                </a:solidFill>
                <a:effectLst/>
                <a:latin typeface="Times New Roman" pitchFamily="18" charset="0"/>
                <a:ea typeface="+mn-ea"/>
                <a:cs typeface="+mn-cs"/>
              </a:rPr>
              <a:t>PlayerCharacter</a:t>
            </a:r>
            <a:r>
              <a:rPr lang="en-US" sz="1200" kern="1200" dirty="0">
                <a:solidFill>
                  <a:schemeClr val="tx1"/>
                </a:solidFill>
                <a:effectLst/>
                <a:latin typeface="Times New Roman" pitchFamily="18" charset="0"/>
                <a:ea typeface="+mn-ea"/>
                <a:cs typeface="+mn-cs"/>
              </a:rPr>
              <a:t> as before, and when we create a new </a:t>
            </a:r>
            <a:r>
              <a:rPr lang="en-US" sz="1200" kern="1200" dirty="0" err="1">
                <a:solidFill>
                  <a:schemeClr val="tx1"/>
                </a:solidFill>
                <a:effectLst/>
                <a:latin typeface="Times New Roman" pitchFamily="18" charset="0"/>
                <a:ea typeface="+mn-ea"/>
                <a:cs typeface="+mn-cs"/>
              </a:rPr>
              <a:t>PlayerCharacter</a:t>
            </a:r>
            <a:r>
              <a:rPr lang="en-US" sz="1200" kern="1200" dirty="0">
                <a:solidFill>
                  <a:schemeClr val="tx1"/>
                </a:solidFill>
                <a:effectLst/>
                <a:latin typeface="Times New Roman" pitchFamily="18" charset="0"/>
                <a:ea typeface="+mn-ea"/>
                <a:cs typeface="+mn-cs"/>
              </a:rPr>
              <a:t>, we get some default </a:t>
            </a:r>
            <a:r>
              <a:rPr lang="en-US" sz="1200" kern="1200" dirty="0" err="1">
                <a:solidFill>
                  <a:schemeClr val="tx1"/>
                </a:solidFill>
                <a:effectLst/>
                <a:latin typeface="Times New Roman" pitchFamily="18" charset="0"/>
                <a:ea typeface="+mn-ea"/>
                <a:cs typeface="+mn-cs"/>
              </a:rPr>
              <a:t>StartingWeapons</a:t>
            </a:r>
            <a:r>
              <a:rPr lang="en-US" sz="1200" kern="1200" dirty="0">
                <a:solidFill>
                  <a:schemeClr val="tx1"/>
                </a:solidFill>
                <a:effectLst/>
                <a:latin typeface="Times New Roman" pitchFamily="18" charset="0"/>
                <a:ea typeface="+mn-ea"/>
                <a:cs typeface="+mn-cs"/>
              </a:rPr>
              <a:t>. The </a:t>
            </a:r>
            <a:r>
              <a:rPr lang="en-US" sz="1200" kern="1200" dirty="0" err="1">
                <a:solidFill>
                  <a:schemeClr val="tx1"/>
                </a:solidFill>
                <a:effectLst/>
                <a:latin typeface="Times New Roman" pitchFamily="18" charset="0"/>
                <a:ea typeface="+mn-ea"/>
                <a:cs typeface="+mn-cs"/>
              </a:rPr>
              <a:t>CreateStartingWeapons</a:t>
            </a:r>
            <a:r>
              <a:rPr lang="en-US" sz="1200" kern="1200" dirty="0">
                <a:solidFill>
                  <a:schemeClr val="tx1"/>
                </a:solidFill>
                <a:effectLst/>
                <a:latin typeface="Times New Roman" pitchFamily="18" charset="0"/>
                <a:ea typeface="+mn-ea"/>
                <a:cs typeface="+mn-cs"/>
              </a:rPr>
              <a:t> method where we create our list of weapons just represented as a list of strings.</a:t>
            </a:r>
            <a:r>
              <a:rPr lang="en-US" sz="1200" kern="1200" baseline="0" dirty="0">
                <a:solidFill>
                  <a:schemeClr val="tx1"/>
                </a:solidFill>
                <a:effectLst/>
                <a:latin typeface="Times New Roman" pitchFamily="18" charset="0"/>
                <a:ea typeface="+mn-ea"/>
                <a:cs typeface="+mn-cs"/>
              </a:rPr>
              <a:t> </a:t>
            </a:r>
            <a:r>
              <a:rPr lang="en-US" sz="1200" kern="1200" dirty="0">
                <a:solidFill>
                  <a:schemeClr val="tx1"/>
                </a:solidFill>
                <a:effectLst/>
                <a:latin typeface="Times New Roman" pitchFamily="18" charset="0"/>
                <a:ea typeface="+mn-ea"/>
                <a:cs typeface="+mn-cs"/>
              </a:rPr>
              <a:t>We get the default weapons, "Short Sword", "Short Bow", and "Long Bow". Let's look at some of the ways we can assert that this Weapons collection is as we expect it to be. </a:t>
            </a:r>
          </a:p>
          <a:p>
            <a:r>
              <a:rPr lang="nl-BE" sz="1200" kern="1200" dirty="0">
                <a:solidFill>
                  <a:schemeClr val="tx1"/>
                </a:solidFill>
                <a:effectLst/>
                <a:latin typeface="Times New Roman" pitchFamily="18" charset="0"/>
                <a:ea typeface="+mn-ea"/>
                <a:cs typeface="+mn-cs"/>
              </a:rPr>
              <a:t>In the test </a:t>
            </a:r>
            <a:r>
              <a:rPr lang="en-US" sz="1200" kern="1200" dirty="0">
                <a:solidFill>
                  <a:schemeClr val="tx1"/>
                </a:solidFill>
                <a:effectLst/>
                <a:latin typeface="Times New Roman" pitchFamily="18" charset="0"/>
                <a:ea typeface="+mn-ea"/>
                <a:cs typeface="+mn-cs"/>
              </a:rPr>
              <a:t>we want to check that the list of weapons here doesn't contain any empty strings. An empty string is obviously not a valid description for a weapon. So in this case, we can use the </a:t>
            </a:r>
            <a:r>
              <a:rPr lang="en-US" sz="1200" kern="1200" dirty="0" err="1">
                <a:solidFill>
                  <a:schemeClr val="tx1"/>
                </a:solidFill>
                <a:effectLst/>
                <a:latin typeface="Times New Roman" pitchFamily="18" charset="0"/>
                <a:ea typeface="+mn-ea"/>
                <a:cs typeface="+mn-cs"/>
              </a:rPr>
              <a:t>Is.All</a:t>
            </a:r>
            <a:r>
              <a:rPr lang="en-US" sz="1200" kern="1200" dirty="0">
                <a:solidFill>
                  <a:schemeClr val="tx1"/>
                </a:solidFill>
                <a:effectLst/>
                <a:latin typeface="Times New Roman" pitchFamily="18" charset="0"/>
                <a:ea typeface="+mn-ea"/>
                <a:cs typeface="+mn-cs"/>
              </a:rPr>
              <a:t> which will go through our collection of weapons and for each item in that collection make an assert against it. So each item in the Weapons collection should not be Empty.</a:t>
            </a:r>
          </a:p>
          <a:p>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37</a:t>
            </a:fld>
            <a:endParaRPr lang="en-US" altLang="nl-BE"/>
          </a:p>
        </p:txBody>
      </p:sp>
    </p:spTree>
    <p:extLst>
      <p:ext uri="{BB962C8B-B14F-4D97-AF65-F5344CB8AC3E}">
        <p14:creationId xmlns:p14="http://schemas.microsoft.com/office/powerpoint/2010/main" val="8296291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Asserting on Collections</a:t>
            </a:r>
          </a:p>
          <a:p>
            <a:endParaRPr lang="nl-BE" dirty="0"/>
          </a:p>
          <a:p>
            <a:r>
              <a:rPr lang="en-US" sz="1200" kern="1200" dirty="0">
                <a:solidFill>
                  <a:schemeClr val="tx1"/>
                </a:solidFill>
                <a:effectLst/>
                <a:latin typeface="Times New Roman" pitchFamily="18" charset="0"/>
                <a:ea typeface="+mn-ea"/>
                <a:cs typeface="+mn-cs"/>
              </a:rPr>
              <a:t>If we introduce an empty weapon in the method, our test now will fail because one of the items is empty. If any one of the items in the collection doesn't match the Empty check, the entire Assert will fail. </a:t>
            </a:r>
          </a:p>
          <a:p>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38</a:t>
            </a:fld>
            <a:endParaRPr lang="en-US" altLang="nl-BE"/>
          </a:p>
        </p:txBody>
      </p:sp>
    </p:spTree>
    <p:extLst>
      <p:ext uri="{BB962C8B-B14F-4D97-AF65-F5344CB8AC3E}">
        <p14:creationId xmlns:p14="http://schemas.microsoft.com/office/powerpoint/2010/main" val="23011277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Asserting on Collections</a:t>
            </a:r>
          </a:p>
          <a:p>
            <a:endParaRPr lang="nl-BE" dirty="0"/>
          </a:p>
          <a:p>
            <a:r>
              <a:rPr lang="en-US" sz="1200" kern="1200" dirty="0">
                <a:solidFill>
                  <a:schemeClr val="tx1"/>
                </a:solidFill>
                <a:effectLst/>
                <a:latin typeface="Times New Roman" pitchFamily="18" charset="0"/>
                <a:ea typeface="+mn-ea"/>
                <a:cs typeface="+mn-cs"/>
              </a:rPr>
              <a:t>If we want to check that a collection contains at least one instance of a specific item, we can use the </a:t>
            </a:r>
            <a:r>
              <a:rPr lang="en-US" sz="1200" b="1" kern="1200" dirty="0" err="1">
                <a:solidFill>
                  <a:schemeClr val="tx1"/>
                </a:solidFill>
                <a:effectLst/>
                <a:latin typeface="Times New Roman" pitchFamily="18" charset="0"/>
                <a:ea typeface="+mn-ea"/>
                <a:cs typeface="+mn-cs"/>
              </a:rPr>
              <a:t>Contains.Item</a:t>
            </a:r>
            <a:r>
              <a:rPr lang="en-US" sz="1200" kern="1200" dirty="0">
                <a:solidFill>
                  <a:schemeClr val="tx1"/>
                </a:solidFill>
                <a:effectLst/>
                <a:latin typeface="Times New Roman" pitchFamily="18" charset="0"/>
                <a:ea typeface="+mn-ea"/>
                <a:cs typeface="+mn-cs"/>
              </a:rPr>
              <a:t> method. So this Assert will pass if at least one of the items in the collection matches this "Long Bow" description.</a:t>
            </a:r>
          </a:p>
          <a:p>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39</a:t>
            </a:fld>
            <a:endParaRPr lang="en-US" altLang="nl-BE"/>
          </a:p>
        </p:txBody>
      </p:sp>
    </p:spTree>
    <p:extLst>
      <p:ext uri="{BB962C8B-B14F-4D97-AF65-F5344CB8AC3E}">
        <p14:creationId xmlns:p14="http://schemas.microsoft.com/office/powerpoint/2010/main" val="5606311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Asserting on Collections</a:t>
            </a:r>
          </a:p>
          <a:p>
            <a:endParaRPr lang="nl-BE" dirty="0"/>
          </a:p>
          <a:p>
            <a:r>
              <a:rPr lang="en-US" sz="1200" kern="1200" dirty="0">
                <a:solidFill>
                  <a:schemeClr val="tx1"/>
                </a:solidFill>
                <a:effectLst/>
                <a:latin typeface="Times New Roman" pitchFamily="18" charset="0"/>
                <a:ea typeface="+mn-ea"/>
                <a:cs typeface="+mn-cs"/>
              </a:rPr>
              <a:t>A </a:t>
            </a:r>
            <a:r>
              <a:rPr lang="en-US" sz="1200" kern="1200" dirty="0" err="1">
                <a:solidFill>
                  <a:schemeClr val="tx1"/>
                </a:solidFill>
                <a:effectLst/>
                <a:latin typeface="Times New Roman" pitchFamily="18" charset="0"/>
                <a:ea typeface="+mn-ea"/>
                <a:cs typeface="+mn-cs"/>
              </a:rPr>
              <a:t>PlayerCharacter</a:t>
            </a:r>
            <a:r>
              <a:rPr lang="en-US" sz="1200" kern="1200" dirty="0">
                <a:solidFill>
                  <a:schemeClr val="tx1"/>
                </a:solidFill>
                <a:effectLst/>
                <a:latin typeface="Times New Roman" pitchFamily="18" charset="0"/>
                <a:ea typeface="+mn-ea"/>
                <a:cs typeface="+mn-cs"/>
              </a:rPr>
              <a:t> has Weapons and</a:t>
            </a:r>
            <a:r>
              <a:rPr lang="en-US" sz="1200" kern="1200" baseline="0" dirty="0">
                <a:solidFill>
                  <a:schemeClr val="tx1"/>
                </a:solidFill>
                <a:effectLst/>
                <a:latin typeface="Times New Roman" pitchFamily="18" charset="0"/>
                <a:ea typeface="+mn-ea"/>
                <a:cs typeface="+mn-cs"/>
              </a:rPr>
              <a:t> one of the weapons is </a:t>
            </a:r>
            <a:r>
              <a:rPr lang="en-US" sz="1200" kern="1200" dirty="0">
                <a:solidFill>
                  <a:schemeClr val="tx1"/>
                </a:solidFill>
                <a:effectLst/>
                <a:latin typeface="Times New Roman" pitchFamily="18" charset="0"/>
                <a:ea typeface="+mn-ea"/>
                <a:cs typeface="+mn-cs"/>
              </a:rPr>
              <a:t>a sword, "Short Sword". So if we want to check that at least one of these weapons is a sword, we could write a test, </a:t>
            </a:r>
            <a:r>
              <a:rPr lang="en-US" sz="1200" kern="1200" dirty="0" err="1">
                <a:solidFill>
                  <a:schemeClr val="tx1"/>
                </a:solidFill>
                <a:effectLst/>
                <a:latin typeface="Times New Roman" pitchFamily="18" charset="0"/>
                <a:ea typeface="+mn-ea"/>
                <a:cs typeface="+mn-cs"/>
              </a:rPr>
              <a:t>ShouldHaveAtLeastOneKindOfSword</a:t>
            </a:r>
            <a:r>
              <a:rPr lang="en-US" sz="1200" kern="1200" baseline="0" dirty="0">
                <a:solidFill>
                  <a:schemeClr val="tx1"/>
                </a:solidFill>
                <a:effectLst/>
                <a:latin typeface="Times New Roman" pitchFamily="18" charset="0"/>
                <a:ea typeface="+mn-ea"/>
                <a:cs typeface="+mn-cs"/>
              </a:rPr>
              <a:t> and </a:t>
            </a:r>
            <a:r>
              <a:rPr lang="en-US" sz="1200" kern="1200" dirty="0">
                <a:solidFill>
                  <a:schemeClr val="tx1"/>
                </a:solidFill>
                <a:effectLst/>
                <a:latin typeface="Times New Roman" pitchFamily="18" charset="0"/>
                <a:ea typeface="+mn-ea"/>
                <a:cs typeface="+mn-cs"/>
              </a:rPr>
              <a:t>use the </a:t>
            </a:r>
            <a:r>
              <a:rPr lang="en-US" sz="1200" b="1" kern="1200" dirty="0" err="1">
                <a:solidFill>
                  <a:schemeClr val="tx1"/>
                </a:solidFill>
                <a:effectLst/>
                <a:latin typeface="Times New Roman" pitchFamily="18" charset="0"/>
                <a:ea typeface="+mn-ea"/>
                <a:cs typeface="+mn-cs"/>
              </a:rPr>
              <a:t>Has.Some</a:t>
            </a:r>
            <a:r>
              <a:rPr lang="en-US" sz="1200" kern="1200" dirty="0">
                <a:solidFill>
                  <a:schemeClr val="tx1"/>
                </a:solidFill>
                <a:effectLst/>
                <a:latin typeface="Times New Roman" pitchFamily="18" charset="0"/>
                <a:ea typeface="+mn-ea"/>
                <a:cs typeface="+mn-cs"/>
              </a:rPr>
              <a:t> constraint, which will pass if any one of the items matches this constraint, which is checking that at least one of our weapons contains the word sword. </a:t>
            </a:r>
          </a:p>
          <a:p>
            <a:endParaRPr lang="en-US" sz="1200" kern="1200" dirty="0">
              <a:solidFill>
                <a:schemeClr val="tx1"/>
              </a:solidFill>
              <a:effectLst/>
              <a:latin typeface="Times New Roman" pitchFamily="18"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40</a:t>
            </a:fld>
            <a:endParaRPr lang="en-US" altLang="nl-BE"/>
          </a:p>
        </p:txBody>
      </p:sp>
    </p:spTree>
    <p:extLst>
      <p:ext uri="{BB962C8B-B14F-4D97-AF65-F5344CB8AC3E}">
        <p14:creationId xmlns:p14="http://schemas.microsoft.com/office/powerpoint/2010/main" val="41678965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41</a:t>
            </a:fld>
            <a:endParaRPr lang="en-US" altLang="nl-BE"/>
          </a:p>
        </p:txBody>
      </p:sp>
    </p:spTree>
    <p:extLst>
      <p:ext uri="{BB962C8B-B14F-4D97-AF65-F5344CB8AC3E}">
        <p14:creationId xmlns:p14="http://schemas.microsoft.com/office/powerpoint/2010/main" val="39422609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Asserting</a:t>
            </a:r>
            <a:r>
              <a:rPr lang="nl-BE" b="1" baseline="0" dirty="0"/>
              <a:t> on Collections</a:t>
            </a:r>
          </a:p>
          <a:p>
            <a:endParaRPr lang="nl-BE" baseline="0" dirty="0"/>
          </a:p>
          <a:p>
            <a:r>
              <a:rPr lang="en-US" sz="1200" kern="1200" dirty="0">
                <a:solidFill>
                  <a:schemeClr val="tx1"/>
                </a:solidFill>
                <a:effectLst/>
                <a:latin typeface="Times New Roman" pitchFamily="18" charset="0"/>
                <a:ea typeface="+mn-ea"/>
                <a:cs typeface="+mn-cs"/>
              </a:rPr>
              <a:t>If we want to check that a collection has a specific number of certain items, we can use the </a:t>
            </a:r>
            <a:r>
              <a:rPr lang="en-US" sz="1200" kern="1200" dirty="0" err="1">
                <a:solidFill>
                  <a:schemeClr val="tx1"/>
                </a:solidFill>
                <a:effectLst/>
                <a:latin typeface="Times New Roman" pitchFamily="18" charset="0"/>
                <a:ea typeface="+mn-ea"/>
                <a:cs typeface="+mn-cs"/>
              </a:rPr>
              <a:t>Has.Exactly</a:t>
            </a:r>
            <a:r>
              <a:rPr lang="en-US" sz="1200" kern="1200" dirty="0">
                <a:solidFill>
                  <a:schemeClr val="tx1"/>
                </a:solidFill>
                <a:effectLst/>
                <a:latin typeface="Times New Roman" pitchFamily="18" charset="0"/>
                <a:ea typeface="+mn-ea"/>
                <a:cs typeface="+mn-cs"/>
              </a:rPr>
              <a:t> method and specify the count of the number of items we expect. Our list of weapons should have exactly two items that end with the word Bow, We have a "Short Bow" and a "Long Bow", so this test will pass, which it does. If we remove one of these bows, the test will now fail because we expected to have two bows, where now we've only got one. </a:t>
            </a:r>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42</a:t>
            </a:fld>
            <a:endParaRPr lang="en-US" altLang="nl-BE"/>
          </a:p>
        </p:txBody>
      </p:sp>
    </p:spTree>
    <p:extLst>
      <p:ext uri="{BB962C8B-B14F-4D97-AF65-F5344CB8AC3E}">
        <p14:creationId xmlns:p14="http://schemas.microsoft.com/office/powerpoint/2010/main" val="30193477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Asserting on Collections</a:t>
            </a:r>
          </a:p>
          <a:p>
            <a:endParaRPr lang="nl-BE"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We also want to check that when we create a new </a:t>
            </a:r>
            <a:r>
              <a:rPr lang="en-US" sz="1200" kern="1200" dirty="0" err="1">
                <a:solidFill>
                  <a:schemeClr val="tx1"/>
                </a:solidFill>
                <a:effectLst/>
                <a:latin typeface="Times New Roman" pitchFamily="18" charset="0"/>
                <a:ea typeface="+mn-ea"/>
                <a:cs typeface="+mn-cs"/>
              </a:rPr>
              <a:t>PlayerCharacter</a:t>
            </a:r>
            <a:r>
              <a:rPr lang="en-US" sz="1200" kern="1200" dirty="0">
                <a:solidFill>
                  <a:schemeClr val="tx1"/>
                </a:solidFill>
                <a:effectLst/>
                <a:latin typeface="Times New Roman" pitchFamily="18" charset="0"/>
                <a:ea typeface="+mn-ea"/>
                <a:cs typeface="+mn-cs"/>
              </a:rPr>
              <a:t>, that we don't have more than one type of a given weapon,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We use the </a:t>
            </a:r>
            <a:r>
              <a:rPr lang="en-US" sz="1200" kern="1200" dirty="0" err="1">
                <a:solidFill>
                  <a:schemeClr val="tx1"/>
                </a:solidFill>
                <a:effectLst/>
                <a:latin typeface="Times New Roman" pitchFamily="18" charset="0"/>
                <a:ea typeface="+mn-ea"/>
                <a:cs typeface="+mn-cs"/>
              </a:rPr>
              <a:t>Is.Unique</a:t>
            </a:r>
            <a:r>
              <a:rPr lang="en-US" sz="1200" kern="1200" dirty="0">
                <a:solidFill>
                  <a:schemeClr val="tx1"/>
                </a:solidFill>
                <a:effectLst/>
                <a:latin typeface="Times New Roman" pitchFamily="18" charset="0"/>
                <a:ea typeface="+mn-ea"/>
                <a:cs typeface="+mn-cs"/>
              </a:rPr>
              <a:t> constraint to check that all of the weapons for our </a:t>
            </a:r>
            <a:r>
              <a:rPr lang="en-US" sz="1200" kern="1200" dirty="0" err="1">
                <a:solidFill>
                  <a:schemeClr val="tx1"/>
                </a:solidFill>
                <a:effectLst/>
                <a:latin typeface="Times New Roman" pitchFamily="18" charset="0"/>
                <a:ea typeface="+mn-ea"/>
                <a:cs typeface="+mn-cs"/>
              </a:rPr>
              <a:t>PlayerCharacter</a:t>
            </a:r>
            <a:r>
              <a:rPr lang="en-US" sz="1200" kern="1200" dirty="0">
                <a:solidFill>
                  <a:schemeClr val="tx1"/>
                </a:solidFill>
                <a:effectLst/>
                <a:latin typeface="Times New Roman" pitchFamily="18" charset="0"/>
                <a:ea typeface="+mn-ea"/>
                <a:cs typeface="+mn-cs"/>
              </a:rPr>
              <a:t> are unique. If we run this test, it passes, but if we add another "Long Bow", our test now fails, because all of the items in the collection are no longer unique. </a:t>
            </a:r>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43</a:t>
            </a:fld>
            <a:endParaRPr lang="en-US" altLang="nl-BE"/>
          </a:p>
        </p:txBody>
      </p:sp>
    </p:spTree>
    <p:extLst>
      <p:ext uri="{BB962C8B-B14F-4D97-AF65-F5344CB8AC3E}">
        <p14:creationId xmlns:p14="http://schemas.microsoft.com/office/powerpoint/2010/main" val="30425365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Asserting on Collections</a:t>
            </a:r>
          </a:p>
          <a:p>
            <a:endParaRPr lang="nl-BE"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If we want to check that a collection doesn't contain a specific item, we can use the </a:t>
            </a:r>
            <a:r>
              <a:rPr lang="en-US" sz="1200" kern="1200" dirty="0" err="1">
                <a:solidFill>
                  <a:schemeClr val="tx1"/>
                </a:solidFill>
                <a:effectLst/>
                <a:latin typeface="Times New Roman" pitchFamily="18" charset="0"/>
                <a:ea typeface="+mn-ea"/>
                <a:cs typeface="+mn-cs"/>
              </a:rPr>
              <a:t>Has.None</a:t>
            </a:r>
            <a:r>
              <a:rPr lang="en-US" sz="1200" kern="1200" dirty="0">
                <a:solidFill>
                  <a:schemeClr val="tx1"/>
                </a:solidFill>
                <a:effectLst/>
                <a:latin typeface="Times New Roman" pitchFamily="18" charset="0"/>
                <a:ea typeface="+mn-ea"/>
                <a:cs typeface="+mn-cs"/>
              </a:rPr>
              <a:t> constraint, there should be no weapons that are equal to "Staff Of Wonder".</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If we actually add a "Staff of Wonder", our test will fail. </a:t>
            </a:r>
            <a:endParaRPr lang="en-US" b="1"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44</a:t>
            </a:fld>
            <a:endParaRPr lang="en-US" altLang="nl-BE"/>
          </a:p>
        </p:txBody>
      </p:sp>
    </p:spTree>
    <p:extLst>
      <p:ext uri="{BB962C8B-B14F-4D97-AF65-F5344CB8AC3E}">
        <p14:creationId xmlns:p14="http://schemas.microsoft.com/office/powerpoint/2010/main" val="4164258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Designating Test Code</a:t>
            </a:r>
          </a:p>
          <a:p>
            <a:endParaRPr lang="nl-BE"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Now we understand the basic hierarchy of our test suite, let's look at two important </a:t>
            </a:r>
            <a:r>
              <a:rPr lang="en-US" sz="1200" kern="1200" dirty="0" err="1">
                <a:solidFill>
                  <a:schemeClr val="tx1"/>
                </a:solidFill>
                <a:effectLst/>
                <a:latin typeface="Times New Roman" pitchFamily="18" charset="0"/>
                <a:ea typeface="+mn-ea"/>
                <a:cs typeface="+mn-cs"/>
              </a:rPr>
              <a:t>NUnit</a:t>
            </a:r>
            <a:r>
              <a:rPr lang="en-US" sz="1200" kern="1200" dirty="0">
                <a:solidFill>
                  <a:schemeClr val="tx1"/>
                </a:solidFill>
                <a:effectLst/>
                <a:latin typeface="Times New Roman" pitchFamily="18" charset="0"/>
                <a:ea typeface="+mn-ea"/>
                <a:cs typeface="+mn-cs"/>
              </a:rPr>
              <a:t> </a:t>
            </a:r>
            <a:r>
              <a:rPr lang="en-US" sz="1200" b="1" kern="1200" dirty="0">
                <a:solidFill>
                  <a:schemeClr val="tx1"/>
                </a:solidFill>
                <a:effectLst/>
                <a:latin typeface="Times New Roman" pitchFamily="18" charset="0"/>
                <a:ea typeface="+mn-ea"/>
                <a:cs typeface="+mn-cs"/>
              </a:rPr>
              <a:t>attributes</a:t>
            </a:r>
            <a:r>
              <a:rPr lang="en-US" sz="1200" kern="1200" dirty="0">
                <a:solidFill>
                  <a:schemeClr val="tx1"/>
                </a:solidFill>
                <a:effectLst/>
                <a:latin typeface="Times New Roman" pitchFamily="18" charset="0"/>
                <a:ea typeface="+mn-ea"/>
                <a:cs typeface="+mn-cs"/>
              </a:rPr>
              <a:t> that allow us to mark our Test classes and Test methods. </a:t>
            </a:r>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7</a:t>
            </a:fld>
            <a:endParaRPr lang="en-US" altLang="nl-BE"/>
          </a:p>
        </p:txBody>
      </p:sp>
    </p:spTree>
    <p:extLst>
      <p:ext uri="{BB962C8B-B14F-4D97-AF65-F5344CB8AC3E}">
        <p14:creationId xmlns:p14="http://schemas.microsoft.com/office/powerpoint/2010/main" val="13498525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Asserting on Collections</a:t>
            </a:r>
          </a:p>
          <a:p>
            <a:endParaRPr lang="nl-BE"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If we want to be explicit and check that the collection of default weapons contains exactly the correct items, we can use the </a:t>
            </a:r>
            <a:r>
              <a:rPr lang="en-US" sz="1200" kern="1200" dirty="0" err="1">
                <a:solidFill>
                  <a:schemeClr val="tx1"/>
                </a:solidFill>
                <a:effectLst/>
                <a:latin typeface="Times New Roman" pitchFamily="18" charset="0"/>
                <a:ea typeface="+mn-ea"/>
                <a:cs typeface="+mn-cs"/>
              </a:rPr>
              <a:t>Is.EquivalentTo</a:t>
            </a:r>
            <a:r>
              <a:rPr lang="en-US" sz="1200" kern="1200" dirty="0">
                <a:solidFill>
                  <a:schemeClr val="tx1"/>
                </a:solidFill>
                <a:effectLst/>
                <a:latin typeface="Times New Roman" pitchFamily="18" charset="0"/>
                <a:ea typeface="+mn-ea"/>
                <a:cs typeface="+mn-cs"/>
              </a:rPr>
              <a:t> method to check the list of weapons contains exactly the same elements as we expect. We've got a variable, </a:t>
            </a:r>
            <a:r>
              <a:rPr lang="en-US" sz="1200" kern="1200" dirty="0" err="1">
                <a:solidFill>
                  <a:schemeClr val="tx1"/>
                </a:solidFill>
                <a:effectLst/>
                <a:latin typeface="Times New Roman" pitchFamily="18" charset="0"/>
                <a:ea typeface="+mn-ea"/>
                <a:cs typeface="+mn-cs"/>
              </a:rPr>
              <a:t>expectedWeapons</a:t>
            </a:r>
            <a:r>
              <a:rPr lang="en-US" sz="1200" kern="1200" dirty="0">
                <a:solidFill>
                  <a:schemeClr val="tx1"/>
                </a:solidFill>
                <a:effectLst/>
                <a:latin typeface="Times New Roman" pitchFamily="18" charset="0"/>
                <a:ea typeface="+mn-ea"/>
                <a:cs typeface="+mn-cs"/>
              </a:rPr>
              <a:t>, and we're specifying all of the default weapons we expect a new </a:t>
            </a:r>
            <a:r>
              <a:rPr lang="en-US" sz="1200" kern="1200" dirty="0" err="1">
                <a:solidFill>
                  <a:schemeClr val="tx1"/>
                </a:solidFill>
                <a:effectLst/>
                <a:latin typeface="Times New Roman" pitchFamily="18" charset="0"/>
                <a:ea typeface="+mn-ea"/>
                <a:cs typeface="+mn-cs"/>
              </a:rPr>
              <a:t>PlayerCharacter</a:t>
            </a:r>
            <a:r>
              <a:rPr lang="en-US" sz="1200" kern="1200" dirty="0">
                <a:solidFill>
                  <a:schemeClr val="tx1"/>
                </a:solidFill>
                <a:effectLst/>
                <a:latin typeface="Times New Roman" pitchFamily="18" charset="0"/>
                <a:ea typeface="+mn-ea"/>
                <a:cs typeface="+mn-cs"/>
              </a:rPr>
              <a:t> to have, but notice "Long Bow" comes first in </a:t>
            </a:r>
            <a:r>
              <a:rPr lang="en-US" sz="1200" kern="1200" dirty="0" err="1">
                <a:solidFill>
                  <a:schemeClr val="tx1"/>
                </a:solidFill>
                <a:effectLst/>
                <a:latin typeface="Times New Roman" pitchFamily="18" charset="0"/>
                <a:ea typeface="+mn-ea"/>
                <a:cs typeface="+mn-cs"/>
              </a:rPr>
              <a:t>expectedWeapons</a:t>
            </a:r>
            <a:r>
              <a:rPr lang="en-US" sz="1200" kern="1200" baseline="0" dirty="0">
                <a:solidFill>
                  <a:schemeClr val="tx1"/>
                </a:solidFill>
                <a:effectLst/>
                <a:latin typeface="Times New Roman" pitchFamily="18" charset="0"/>
                <a:ea typeface="+mn-ea"/>
                <a:cs typeface="+mn-cs"/>
              </a:rPr>
              <a:t> </a:t>
            </a:r>
            <a:r>
              <a:rPr lang="en-US" sz="1200" kern="1200" baseline="0" dirty="0" err="1">
                <a:solidFill>
                  <a:schemeClr val="tx1"/>
                </a:solidFill>
                <a:effectLst/>
                <a:latin typeface="Times New Roman" pitchFamily="18" charset="0"/>
                <a:ea typeface="+mn-ea"/>
                <a:cs typeface="+mn-cs"/>
              </a:rPr>
              <a:t>variabele</a:t>
            </a:r>
            <a:r>
              <a:rPr lang="en-US" sz="1200" kern="1200" dirty="0">
                <a:solidFill>
                  <a:schemeClr val="tx1"/>
                </a:solidFill>
                <a:effectLst/>
                <a:latin typeface="Times New Roman" pitchFamily="18" charset="0"/>
                <a:ea typeface="+mn-ea"/>
                <a:cs typeface="+mn-cs"/>
              </a:rPr>
              <a:t> and “Long Bow" comes last in</a:t>
            </a:r>
            <a:r>
              <a:rPr lang="en-US" sz="1200" kern="1200" baseline="0" dirty="0">
                <a:solidFill>
                  <a:schemeClr val="tx1"/>
                </a:solidFill>
                <a:effectLst/>
                <a:latin typeface="Times New Roman" pitchFamily="18" charset="0"/>
                <a:ea typeface="+mn-ea"/>
                <a:cs typeface="+mn-cs"/>
              </a:rPr>
              <a:t> the </a:t>
            </a:r>
            <a:r>
              <a:rPr lang="en-US" sz="1200" kern="1200" baseline="0" dirty="0" err="1">
                <a:solidFill>
                  <a:schemeClr val="tx1"/>
                </a:solidFill>
                <a:effectLst/>
                <a:latin typeface="Times New Roman" pitchFamily="18" charset="0"/>
                <a:ea typeface="+mn-ea"/>
                <a:cs typeface="+mn-cs"/>
              </a:rPr>
              <a:t>PlayerCharacter</a:t>
            </a:r>
            <a:r>
              <a:rPr lang="en-US" sz="1200" kern="1200" baseline="0" dirty="0">
                <a:solidFill>
                  <a:schemeClr val="tx1"/>
                </a:solidFill>
                <a:effectLst/>
                <a:latin typeface="Times New Roman" pitchFamily="18" charset="0"/>
                <a:ea typeface="+mn-ea"/>
                <a:cs typeface="+mn-cs"/>
              </a:rPr>
              <a:t> class</a:t>
            </a:r>
            <a:r>
              <a:rPr lang="en-US" sz="1200" kern="1200" dirty="0">
                <a:solidFill>
                  <a:schemeClr val="tx1"/>
                </a:solidFill>
                <a:effectLst/>
                <a:latin typeface="Times New Roman" pitchFamily="18" charset="0"/>
                <a:ea typeface="+mn-ea"/>
                <a:cs typeface="+mn-cs"/>
              </a:rPr>
              <a:t>. So the </a:t>
            </a:r>
            <a:r>
              <a:rPr lang="en-US" sz="1200" kern="1200" dirty="0" err="1">
                <a:solidFill>
                  <a:schemeClr val="tx1"/>
                </a:solidFill>
                <a:effectLst/>
                <a:latin typeface="Times New Roman" pitchFamily="18" charset="0"/>
                <a:ea typeface="+mn-ea"/>
                <a:cs typeface="+mn-cs"/>
              </a:rPr>
              <a:t>Is.EquivalentTo</a:t>
            </a:r>
            <a:r>
              <a:rPr lang="en-US" sz="1200" kern="1200" dirty="0">
                <a:solidFill>
                  <a:schemeClr val="tx1"/>
                </a:solidFill>
                <a:effectLst/>
                <a:latin typeface="Times New Roman" pitchFamily="18" charset="0"/>
                <a:ea typeface="+mn-ea"/>
                <a:cs typeface="+mn-cs"/>
              </a:rPr>
              <a:t> method won't check the order, it will just check that the items are equivalent.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If we were to remove one of these items and run the test again, our test will now fail because the list of items is not equivalent. </a:t>
            </a:r>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45</a:t>
            </a:fld>
            <a:endParaRPr lang="en-US" altLang="nl-BE"/>
          </a:p>
        </p:txBody>
      </p:sp>
    </p:spTree>
    <p:extLst>
      <p:ext uri="{BB962C8B-B14F-4D97-AF65-F5344CB8AC3E}">
        <p14:creationId xmlns:p14="http://schemas.microsoft.com/office/powerpoint/2010/main" val="34879620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Asserting on Collections</a:t>
            </a:r>
          </a:p>
          <a:p>
            <a:endParaRPr lang="nl-BE"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Finally, if we want to check a collection is in order, we can use the </a:t>
            </a:r>
            <a:r>
              <a:rPr lang="en-US" sz="1200" kern="1200" dirty="0" err="1">
                <a:solidFill>
                  <a:schemeClr val="tx1"/>
                </a:solidFill>
                <a:effectLst/>
                <a:latin typeface="Times New Roman" pitchFamily="18" charset="0"/>
                <a:ea typeface="+mn-ea"/>
                <a:cs typeface="+mn-cs"/>
              </a:rPr>
              <a:t>Is.Ordered</a:t>
            </a:r>
            <a:r>
              <a:rPr lang="en-US" sz="1200" kern="1200" dirty="0">
                <a:solidFill>
                  <a:schemeClr val="tx1"/>
                </a:solidFill>
                <a:effectLst/>
                <a:latin typeface="Times New Roman" pitchFamily="18" charset="0"/>
                <a:ea typeface="+mn-ea"/>
                <a:cs typeface="+mn-cs"/>
              </a:rPr>
              <a:t> constraint, this will check that our list of weapons is in alphabetical order. And if we run the test, we can see that it fails, because our list here is not in alphabetical order. Let's fix this. So now our list is in alphabetical order, "Long Bow", "Short Bow", "Short Sword". If we run the test again, our test now passes because all of the items in our Weapons collection are ordered.</a:t>
            </a:r>
          </a:p>
          <a:p>
            <a:pPr marL="0" marR="0" indent="0" algn="l" defTabSz="914400" rtl="0" eaLnBrk="0" fontAlgn="base" latinLnBrk="0" hangingPunct="0">
              <a:lnSpc>
                <a:spcPct val="100000"/>
              </a:lnSpc>
              <a:spcBef>
                <a:spcPct val="30000"/>
              </a:spcBef>
              <a:spcAft>
                <a:spcPct val="0"/>
              </a:spcAft>
              <a:buClrTx/>
              <a:buSzTx/>
              <a:buFontTx/>
              <a:buNone/>
              <a:tabLst/>
              <a:defRPr/>
            </a:pPr>
            <a:endParaRPr lang="nl-BE" b="1" baseline="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46</a:t>
            </a:fld>
            <a:endParaRPr lang="en-US" altLang="nl-BE"/>
          </a:p>
        </p:txBody>
      </p:sp>
    </p:spTree>
    <p:extLst>
      <p:ext uri="{BB962C8B-B14F-4D97-AF65-F5344CB8AC3E}">
        <p14:creationId xmlns:p14="http://schemas.microsoft.com/office/powerpoint/2010/main" val="1407317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47</a:t>
            </a:fld>
            <a:endParaRPr lang="en-US" altLang="nl-BE"/>
          </a:p>
        </p:txBody>
      </p:sp>
    </p:spTree>
    <p:extLst>
      <p:ext uri="{BB962C8B-B14F-4D97-AF65-F5344CB8AC3E}">
        <p14:creationId xmlns:p14="http://schemas.microsoft.com/office/powerpoint/2010/main" val="3538917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Asserting Reference Equality</a:t>
            </a:r>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In addition to checking that values are equal, we can also test that two references point to the same object. To demonstrate this I've created two </a:t>
            </a:r>
            <a:r>
              <a:rPr lang="en-US" dirty="0" err="1"/>
              <a:t>PlayerCharacters</a:t>
            </a:r>
            <a:r>
              <a:rPr lang="en-US" dirty="0"/>
              <a:t> here, player1 and player2. So we have two distinct instances of </a:t>
            </a:r>
            <a:r>
              <a:rPr lang="en-US" dirty="0" err="1"/>
              <a:t>PlayerCharacter</a:t>
            </a:r>
            <a:r>
              <a:rPr lang="en-US" dirty="0"/>
              <a:t> now, and if we Assert that player1, we're using </a:t>
            </a:r>
            <a:r>
              <a:rPr lang="en-US" dirty="0" err="1"/>
              <a:t>Is.SameAs</a:t>
            </a:r>
            <a:r>
              <a:rPr lang="en-US" dirty="0"/>
              <a:t> here, player2, this is going to fail because player1 doesn't point to the same instance as player2. </a:t>
            </a:r>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48</a:t>
            </a:fld>
            <a:endParaRPr lang="en-US" altLang="nl-BE"/>
          </a:p>
        </p:txBody>
      </p:sp>
    </p:spTree>
    <p:extLst>
      <p:ext uri="{BB962C8B-B14F-4D97-AF65-F5344CB8AC3E}">
        <p14:creationId xmlns:p14="http://schemas.microsoft.com/office/powerpoint/2010/main" val="33867361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Asserting</a:t>
            </a:r>
            <a:r>
              <a:rPr lang="nl-BE" b="1" baseline="0" dirty="0"/>
              <a:t> Reference Equality</a:t>
            </a:r>
          </a:p>
          <a:p>
            <a:endParaRPr lang="nl-BE"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Let's just comment out the Assert and have a look at the second version. We’re creating a new variable </a:t>
            </a:r>
            <a:r>
              <a:rPr lang="en-US" dirty="0" err="1"/>
              <a:t>somePlayer</a:t>
            </a:r>
            <a:r>
              <a:rPr lang="en-US" dirty="0"/>
              <a:t> and we're assigning this to player1. So now </a:t>
            </a:r>
            <a:r>
              <a:rPr lang="en-US" dirty="0" err="1"/>
              <a:t>somePlayer</a:t>
            </a:r>
            <a:r>
              <a:rPr lang="en-US" dirty="0"/>
              <a:t> and player1 both point to the same </a:t>
            </a:r>
            <a:r>
              <a:rPr lang="en-US" dirty="0" err="1"/>
              <a:t>PlayerCharacter</a:t>
            </a:r>
            <a:r>
              <a:rPr lang="en-US" dirty="0"/>
              <a:t>. If we </a:t>
            </a:r>
            <a:r>
              <a:rPr lang="en-US" dirty="0" err="1"/>
              <a:t>Assert.That</a:t>
            </a:r>
            <a:r>
              <a:rPr lang="en-US" dirty="0"/>
              <a:t> </a:t>
            </a:r>
            <a:r>
              <a:rPr lang="en-US" dirty="0" err="1"/>
              <a:t>somePlayer</a:t>
            </a:r>
            <a:r>
              <a:rPr lang="en-US" dirty="0"/>
              <a:t> is the same as player1, this will pass. </a:t>
            </a:r>
          </a:p>
          <a:p>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49</a:t>
            </a:fld>
            <a:endParaRPr lang="en-US" altLang="nl-BE"/>
          </a:p>
        </p:txBody>
      </p:sp>
    </p:spTree>
    <p:extLst>
      <p:ext uri="{BB962C8B-B14F-4D97-AF65-F5344CB8AC3E}">
        <p14:creationId xmlns:p14="http://schemas.microsoft.com/office/powerpoint/2010/main" val="4121679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Asserting Reference Equality</a:t>
            </a:r>
          </a:p>
          <a:p>
            <a:endParaRPr lang="nl-BE"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We can also use the Not operator. We’re testing that player1 is not the same as player2, which is correct, these are both separate instances, so the test will still pass.</a:t>
            </a:r>
          </a:p>
          <a:p>
            <a:endParaRPr lang="en-US" b="1"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50</a:t>
            </a:fld>
            <a:endParaRPr lang="en-US" altLang="nl-BE"/>
          </a:p>
        </p:txBody>
      </p:sp>
    </p:spTree>
    <p:extLst>
      <p:ext uri="{BB962C8B-B14F-4D97-AF65-F5344CB8AC3E}">
        <p14:creationId xmlns:p14="http://schemas.microsoft.com/office/powerpoint/2010/main" val="13487495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51</a:t>
            </a:fld>
            <a:endParaRPr lang="en-US" altLang="nl-BE"/>
          </a:p>
        </p:txBody>
      </p:sp>
    </p:spTree>
    <p:extLst>
      <p:ext uri="{BB962C8B-B14F-4D97-AF65-F5344CB8AC3E}">
        <p14:creationId xmlns:p14="http://schemas.microsoft.com/office/powerpoint/2010/main" val="13849625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Asserting Object Types and Properties</a:t>
            </a:r>
          </a:p>
          <a:p>
            <a:endParaRPr lang="en-US" dirty="0"/>
          </a:p>
          <a:p>
            <a:r>
              <a:rPr lang="en-US" dirty="0"/>
              <a:t>We can use </a:t>
            </a:r>
            <a:r>
              <a:rPr lang="en-US" dirty="0" err="1"/>
              <a:t>NUnit</a:t>
            </a:r>
            <a:r>
              <a:rPr lang="en-US" dirty="0"/>
              <a:t> to assert that objects are of the correct type and also that objects have expected properties. </a:t>
            </a:r>
          </a:p>
          <a:p>
            <a:r>
              <a:rPr lang="en-US" dirty="0"/>
              <a:t>We have an </a:t>
            </a:r>
            <a:r>
              <a:rPr lang="en-US" dirty="0" err="1"/>
              <a:t>EnemyFactory</a:t>
            </a:r>
            <a:r>
              <a:rPr lang="en-US" dirty="0"/>
              <a:t> class, and this just contains a single method, Create, that returns a weakly-typed object. We can also specify whether we want to create a </a:t>
            </a:r>
            <a:r>
              <a:rPr lang="en-US" dirty="0" err="1"/>
              <a:t>BossEnemy</a:t>
            </a:r>
            <a:r>
              <a:rPr lang="en-US" dirty="0"/>
              <a:t>, in which case we return a new </a:t>
            </a:r>
            <a:r>
              <a:rPr lang="en-US" dirty="0" err="1"/>
              <a:t>BossEnemy</a:t>
            </a:r>
            <a:r>
              <a:rPr lang="en-US" dirty="0"/>
              <a:t>. Otherwise we return a new instance of a </a:t>
            </a:r>
            <a:r>
              <a:rPr lang="en-US" dirty="0" err="1"/>
              <a:t>NormalEnemy</a:t>
            </a:r>
            <a:r>
              <a:rPr lang="en-US" dirty="0"/>
              <a:t>. Because this is a weakly-typed object here, you may want to write some tests that check that we get the correct type of enemy returned. </a:t>
            </a:r>
          </a:p>
          <a:p>
            <a:r>
              <a:rPr lang="en-US" dirty="0"/>
              <a:t>In the </a:t>
            </a:r>
            <a:r>
              <a:rPr lang="en-US" dirty="0" err="1"/>
              <a:t>ShouldCreateNormalEnemy</a:t>
            </a:r>
            <a:r>
              <a:rPr lang="en-US" dirty="0"/>
              <a:t>. Test, we create our System Under Test, and we're calling the Create method of our </a:t>
            </a:r>
            <a:r>
              <a:rPr lang="en-US" dirty="0" err="1"/>
              <a:t>EnemyFactory</a:t>
            </a:r>
            <a:r>
              <a:rPr lang="en-US" dirty="0"/>
              <a:t> and passing false because we want to create a </a:t>
            </a:r>
            <a:r>
              <a:rPr lang="en-US" dirty="0" err="1"/>
              <a:t>NormalEnemy</a:t>
            </a:r>
            <a:r>
              <a:rPr lang="en-US" dirty="0"/>
              <a:t> and not a </a:t>
            </a:r>
            <a:r>
              <a:rPr lang="en-US" dirty="0" err="1"/>
              <a:t>BossEnemy</a:t>
            </a:r>
            <a:r>
              <a:rPr lang="en-US" dirty="0"/>
              <a:t>.</a:t>
            </a:r>
            <a:r>
              <a:rPr lang="en-US" baseline="0" dirty="0"/>
              <a:t> </a:t>
            </a:r>
            <a:r>
              <a:rPr lang="en-US" dirty="0"/>
              <a:t>We're going to get an object back. To check that the enemy that we get back is a </a:t>
            </a:r>
            <a:r>
              <a:rPr lang="en-US" dirty="0" err="1"/>
              <a:t>NormalEnemy</a:t>
            </a:r>
            <a:r>
              <a:rPr lang="en-US" dirty="0"/>
              <a:t>, we can use the </a:t>
            </a:r>
            <a:r>
              <a:rPr lang="en-US" dirty="0" err="1"/>
              <a:t>Is.TypeOf</a:t>
            </a:r>
            <a:r>
              <a:rPr lang="en-US" dirty="0"/>
              <a:t> constraint and pass it in this generic type here, the type of object that we expect. </a:t>
            </a:r>
          </a:p>
          <a:p>
            <a:r>
              <a:rPr lang="en-US" dirty="0"/>
              <a:t>We're saying that we expect our enemy to be a </a:t>
            </a:r>
            <a:r>
              <a:rPr lang="en-US" dirty="0" err="1"/>
              <a:t>NormalEnemy</a:t>
            </a:r>
            <a:r>
              <a:rPr lang="en-US" dirty="0"/>
              <a:t>. </a:t>
            </a:r>
          </a:p>
          <a:p>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52</a:t>
            </a:fld>
            <a:endParaRPr lang="en-US" altLang="nl-BE"/>
          </a:p>
        </p:txBody>
      </p:sp>
    </p:spTree>
    <p:extLst>
      <p:ext uri="{BB962C8B-B14F-4D97-AF65-F5344CB8AC3E}">
        <p14:creationId xmlns:p14="http://schemas.microsoft.com/office/powerpoint/2010/main" val="13125155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nl-BE" b="1" dirty="0"/>
              <a:t>Asserting Object Types and Properties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We can also check now that we get a </a:t>
            </a:r>
            <a:r>
              <a:rPr lang="en-US" dirty="0" err="1"/>
              <a:t>BossEnemy</a:t>
            </a:r>
            <a:r>
              <a:rPr lang="en-US" dirty="0"/>
              <a:t> created if we pass true to this Create method. </a:t>
            </a:r>
          </a:p>
          <a:p>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53</a:t>
            </a:fld>
            <a:endParaRPr lang="en-US" altLang="nl-BE"/>
          </a:p>
        </p:txBody>
      </p:sp>
    </p:spTree>
    <p:extLst>
      <p:ext uri="{BB962C8B-B14F-4D97-AF65-F5344CB8AC3E}">
        <p14:creationId xmlns:p14="http://schemas.microsoft.com/office/powerpoint/2010/main" val="35479131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Asserting Object</a:t>
            </a:r>
            <a:r>
              <a:rPr lang="nl-BE" b="1" baseline="0" dirty="0"/>
              <a:t> Tpes and Properties</a:t>
            </a:r>
          </a:p>
          <a:p>
            <a:endParaRPr lang="nl-BE"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We can also check that an object is an instance of some kind of </a:t>
            </a:r>
            <a:r>
              <a:rPr lang="en-US" dirty="0" err="1"/>
              <a:t>BaseType</a:t>
            </a:r>
            <a:r>
              <a:rPr lang="en-US" dirty="0"/>
              <a:t>. We can see in the </a:t>
            </a:r>
            <a:r>
              <a:rPr lang="en-US" dirty="0" err="1"/>
              <a:t>NormalEnemy</a:t>
            </a:r>
            <a:r>
              <a:rPr lang="en-US" dirty="0"/>
              <a:t> class we inherit from the Base class Enemy and also </a:t>
            </a:r>
            <a:r>
              <a:rPr lang="en-US" dirty="0" err="1"/>
              <a:t>BossEnemy</a:t>
            </a:r>
            <a:r>
              <a:rPr lang="en-US" dirty="0"/>
              <a:t> here inherits from Enemy as well. When we create something using the Create method, whatever we get back is an instance of Enemy. Because we're passing true, we're going to get a </a:t>
            </a:r>
            <a:r>
              <a:rPr lang="en-US" dirty="0" err="1"/>
              <a:t>BossEnemy</a:t>
            </a:r>
            <a:r>
              <a:rPr lang="en-US" dirty="0"/>
              <a:t> which inherits from Enemy. By using the </a:t>
            </a:r>
            <a:r>
              <a:rPr lang="en-US" dirty="0" err="1"/>
              <a:t>Is.InstanceOf</a:t>
            </a:r>
            <a:r>
              <a:rPr lang="en-US" dirty="0"/>
              <a:t> method, we can check that an instance is of a specific type. </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If we were to not inherit from Enemy in our Boss here and run this again, our test will fail because </a:t>
            </a:r>
            <a:r>
              <a:rPr lang="en-US" dirty="0" err="1"/>
              <a:t>BossEnemy</a:t>
            </a:r>
            <a:r>
              <a:rPr lang="en-US" dirty="0"/>
              <a:t> is no longer an instance of Enemy. </a:t>
            </a:r>
          </a:p>
          <a:p>
            <a:pPr marL="0" marR="0" indent="0" algn="l" defTabSz="914400" rtl="0" eaLnBrk="0" fontAlgn="base" latinLnBrk="0" hangingPunct="0">
              <a:lnSpc>
                <a:spcPct val="100000"/>
              </a:lnSpc>
              <a:spcBef>
                <a:spcPct val="30000"/>
              </a:spcBef>
              <a:spcAft>
                <a:spcPct val="0"/>
              </a:spcAft>
              <a:buClrTx/>
              <a:buSzTx/>
              <a:buFontTx/>
              <a:buNone/>
              <a:tabLst/>
              <a:defRPr/>
            </a:pPr>
            <a:endParaRPr lang="nl-BE" baseline="0"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54</a:t>
            </a:fld>
            <a:endParaRPr lang="en-US" altLang="nl-BE"/>
          </a:p>
        </p:txBody>
      </p:sp>
    </p:spTree>
    <p:extLst>
      <p:ext uri="{BB962C8B-B14F-4D97-AF65-F5344CB8AC3E}">
        <p14:creationId xmlns:p14="http://schemas.microsoft.com/office/powerpoint/2010/main" val="2421806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Designating Test</a:t>
            </a:r>
            <a:r>
              <a:rPr lang="nl-BE" b="1" baseline="0" dirty="0"/>
              <a:t> Code</a:t>
            </a:r>
          </a:p>
          <a:p>
            <a:endParaRPr lang="nl-BE"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Here we have our Test project and to our Test classes we add the </a:t>
            </a:r>
            <a:r>
              <a:rPr lang="en-US" sz="1200" b="1" kern="1200" dirty="0" err="1">
                <a:solidFill>
                  <a:schemeClr val="tx1"/>
                </a:solidFill>
                <a:effectLst/>
                <a:latin typeface="Times New Roman" pitchFamily="18" charset="0"/>
                <a:ea typeface="+mn-ea"/>
                <a:cs typeface="+mn-cs"/>
              </a:rPr>
              <a:t>TestFixture</a:t>
            </a:r>
            <a:r>
              <a:rPr lang="en-US" sz="1200" kern="1200" dirty="0">
                <a:solidFill>
                  <a:schemeClr val="tx1"/>
                </a:solidFill>
                <a:effectLst/>
                <a:latin typeface="Times New Roman" pitchFamily="18" charset="0"/>
                <a:ea typeface="+mn-ea"/>
                <a:cs typeface="+mn-cs"/>
              </a:rPr>
              <a:t> </a:t>
            </a:r>
            <a:r>
              <a:rPr lang="en-US" sz="1200" kern="1200" dirty="0" err="1">
                <a:solidFill>
                  <a:schemeClr val="tx1"/>
                </a:solidFill>
                <a:effectLst/>
                <a:latin typeface="Times New Roman" pitchFamily="18" charset="0"/>
                <a:ea typeface="+mn-ea"/>
                <a:cs typeface="+mn-cs"/>
              </a:rPr>
              <a:t>NUnit</a:t>
            </a:r>
            <a:r>
              <a:rPr lang="en-US" sz="1200" kern="1200" dirty="0">
                <a:solidFill>
                  <a:schemeClr val="tx1"/>
                </a:solidFill>
                <a:effectLst/>
                <a:latin typeface="Times New Roman" pitchFamily="18" charset="0"/>
                <a:ea typeface="+mn-ea"/>
                <a:cs typeface="+mn-cs"/>
              </a:rPr>
              <a:t> attribute. Within these </a:t>
            </a:r>
            <a:r>
              <a:rPr lang="en-US" sz="1200" kern="1200" dirty="0" err="1">
                <a:solidFill>
                  <a:schemeClr val="tx1"/>
                </a:solidFill>
                <a:effectLst/>
                <a:latin typeface="Times New Roman" pitchFamily="18" charset="0"/>
                <a:ea typeface="+mn-ea"/>
                <a:cs typeface="+mn-cs"/>
              </a:rPr>
              <a:t>TestFixture</a:t>
            </a:r>
            <a:r>
              <a:rPr lang="en-US" sz="1200" kern="1200" dirty="0">
                <a:solidFill>
                  <a:schemeClr val="tx1"/>
                </a:solidFill>
                <a:effectLst/>
                <a:latin typeface="Times New Roman" pitchFamily="18" charset="0"/>
                <a:ea typeface="+mn-ea"/>
                <a:cs typeface="+mn-cs"/>
              </a:rPr>
              <a:t> classes we have our tests and each test we mark with the </a:t>
            </a:r>
            <a:r>
              <a:rPr lang="en-US" sz="1200" kern="1200" dirty="0" err="1">
                <a:solidFill>
                  <a:schemeClr val="tx1"/>
                </a:solidFill>
                <a:effectLst/>
                <a:latin typeface="Times New Roman" pitchFamily="18" charset="0"/>
                <a:ea typeface="+mn-ea"/>
                <a:cs typeface="+mn-cs"/>
              </a:rPr>
              <a:t>NUnit</a:t>
            </a:r>
            <a:r>
              <a:rPr lang="en-US" sz="1200" kern="1200" dirty="0">
                <a:solidFill>
                  <a:schemeClr val="tx1"/>
                </a:solidFill>
                <a:effectLst/>
                <a:latin typeface="Times New Roman" pitchFamily="18" charset="0"/>
                <a:ea typeface="+mn-ea"/>
                <a:cs typeface="+mn-cs"/>
              </a:rPr>
              <a:t> </a:t>
            </a:r>
            <a:r>
              <a:rPr lang="en-US" sz="1200" b="1" kern="1200" dirty="0">
                <a:solidFill>
                  <a:schemeClr val="tx1"/>
                </a:solidFill>
                <a:effectLst/>
                <a:latin typeface="Times New Roman" pitchFamily="18" charset="0"/>
                <a:ea typeface="+mn-ea"/>
                <a:cs typeface="+mn-cs"/>
              </a:rPr>
              <a:t>Test</a:t>
            </a:r>
            <a:r>
              <a:rPr lang="en-US" sz="1200" kern="1200" dirty="0">
                <a:solidFill>
                  <a:schemeClr val="tx1"/>
                </a:solidFill>
                <a:effectLst/>
                <a:latin typeface="Times New Roman" pitchFamily="18" charset="0"/>
                <a:ea typeface="+mn-ea"/>
                <a:cs typeface="+mn-cs"/>
              </a:rPr>
              <a:t> attribute. We have two </a:t>
            </a:r>
            <a:r>
              <a:rPr lang="en-US" sz="1200" kern="1200" dirty="0" err="1">
                <a:solidFill>
                  <a:schemeClr val="tx1"/>
                </a:solidFill>
                <a:effectLst/>
                <a:latin typeface="Times New Roman" pitchFamily="18" charset="0"/>
                <a:ea typeface="+mn-ea"/>
                <a:cs typeface="+mn-cs"/>
              </a:rPr>
              <a:t>TestFixture</a:t>
            </a:r>
            <a:r>
              <a:rPr lang="en-US" sz="1200" kern="1200" dirty="0">
                <a:solidFill>
                  <a:schemeClr val="tx1"/>
                </a:solidFill>
                <a:effectLst/>
                <a:latin typeface="Times New Roman" pitchFamily="18" charset="0"/>
                <a:ea typeface="+mn-ea"/>
                <a:cs typeface="+mn-cs"/>
              </a:rPr>
              <a:t> classes or two </a:t>
            </a:r>
            <a:r>
              <a:rPr lang="en-US" sz="1200" kern="1200" dirty="0" err="1">
                <a:solidFill>
                  <a:schemeClr val="tx1"/>
                </a:solidFill>
                <a:effectLst/>
                <a:latin typeface="Times New Roman" pitchFamily="18" charset="0"/>
                <a:ea typeface="+mn-ea"/>
                <a:cs typeface="+mn-cs"/>
              </a:rPr>
              <a:t>TestFixtures</a:t>
            </a:r>
            <a:r>
              <a:rPr lang="en-US" sz="1200" kern="1200" dirty="0">
                <a:solidFill>
                  <a:schemeClr val="tx1"/>
                </a:solidFill>
                <a:effectLst/>
                <a:latin typeface="Times New Roman" pitchFamily="18" charset="0"/>
                <a:ea typeface="+mn-ea"/>
                <a:cs typeface="+mn-cs"/>
              </a:rPr>
              <a:t>, each one containing three tests. So let's look at these attributes in some code. We have a simple test class </a:t>
            </a:r>
            <a:r>
              <a:rPr lang="en-US" sz="1200" kern="1200" dirty="0" err="1">
                <a:solidFill>
                  <a:schemeClr val="tx1"/>
                </a:solidFill>
                <a:effectLst/>
                <a:latin typeface="Times New Roman" pitchFamily="18" charset="0"/>
                <a:ea typeface="+mn-ea"/>
                <a:cs typeface="+mn-cs"/>
              </a:rPr>
              <a:t>CalculatorTests</a:t>
            </a:r>
            <a:r>
              <a:rPr lang="en-US" sz="1200" kern="1200" dirty="0">
                <a:solidFill>
                  <a:schemeClr val="tx1"/>
                </a:solidFill>
                <a:effectLst/>
                <a:latin typeface="Times New Roman" pitchFamily="18" charset="0"/>
                <a:ea typeface="+mn-ea"/>
                <a:cs typeface="+mn-cs"/>
              </a:rPr>
              <a:t>, and at the moment it's just got a single method, </a:t>
            </a:r>
            <a:r>
              <a:rPr lang="en-US" sz="1200" kern="1200" dirty="0" err="1">
                <a:solidFill>
                  <a:schemeClr val="tx1"/>
                </a:solidFill>
                <a:effectLst/>
                <a:latin typeface="Times New Roman" pitchFamily="18" charset="0"/>
                <a:ea typeface="+mn-ea"/>
                <a:cs typeface="+mn-cs"/>
              </a:rPr>
              <a:t>ShouldAddTwoNumbers</a:t>
            </a:r>
            <a:r>
              <a:rPr lang="en-US" sz="1200" kern="1200" dirty="0">
                <a:solidFill>
                  <a:schemeClr val="tx1"/>
                </a:solidFill>
                <a:effectLst/>
                <a:latin typeface="Times New Roman" pitchFamily="18" charset="0"/>
                <a:ea typeface="+mn-ea"/>
                <a:cs typeface="+mn-cs"/>
              </a:rPr>
              <a:t>. To mark this class as an </a:t>
            </a:r>
            <a:r>
              <a:rPr lang="en-US" sz="1200" kern="1200" dirty="0" err="1">
                <a:solidFill>
                  <a:schemeClr val="tx1"/>
                </a:solidFill>
                <a:effectLst/>
                <a:latin typeface="Times New Roman" pitchFamily="18" charset="0"/>
                <a:ea typeface="+mn-ea"/>
                <a:cs typeface="+mn-cs"/>
              </a:rPr>
              <a:t>NUnit</a:t>
            </a:r>
            <a:r>
              <a:rPr lang="en-US" sz="1200" kern="1200" dirty="0">
                <a:solidFill>
                  <a:schemeClr val="tx1"/>
                </a:solidFill>
                <a:effectLst/>
                <a:latin typeface="Times New Roman" pitchFamily="18" charset="0"/>
                <a:ea typeface="+mn-ea"/>
                <a:cs typeface="+mn-cs"/>
              </a:rPr>
              <a:t> </a:t>
            </a:r>
            <a:r>
              <a:rPr lang="en-US" sz="1200" kern="1200" dirty="0" err="1">
                <a:solidFill>
                  <a:schemeClr val="tx1"/>
                </a:solidFill>
                <a:effectLst/>
                <a:latin typeface="Times New Roman" pitchFamily="18" charset="0"/>
                <a:ea typeface="+mn-ea"/>
                <a:cs typeface="+mn-cs"/>
              </a:rPr>
              <a:t>TestFixture</a:t>
            </a:r>
            <a:r>
              <a:rPr lang="en-US" sz="1200" kern="1200" dirty="0">
                <a:solidFill>
                  <a:schemeClr val="tx1"/>
                </a:solidFill>
                <a:effectLst/>
                <a:latin typeface="Times New Roman" pitchFamily="18" charset="0"/>
                <a:ea typeface="+mn-ea"/>
                <a:cs typeface="+mn-cs"/>
              </a:rPr>
              <a:t>, we apply the </a:t>
            </a:r>
            <a:r>
              <a:rPr lang="en-US" sz="1200" kern="1200" dirty="0" err="1">
                <a:solidFill>
                  <a:schemeClr val="tx1"/>
                </a:solidFill>
                <a:effectLst/>
                <a:latin typeface="Times New Roman" pitchFamily="18" charset="0"/>
                <a:ea typeface="+mn-ea"/>
                <a:cs typeface="+mn-cs"/>
              </a:rPr>
              <a:t>TestFixture</a:t>
            </a:r>
            <a:r>
              <a:rPr lang="en-US" sz="1200" kern="1200" dirty="0">
                <a:solidFill>
                  <a:schemeClr val="tx1"/>
                </a:solidFill>
                <a:effectLst/>
                <a:latin typeface="Times New Roman" pitchFamily="18" charset="0"/>
                <a:ea typeface="+mn-ea"/>
                <a:cs typeface="+mn-cs"/>
              </a:rPr>
              <a:t> attribute at the class level, and for each test in our </a:t>
            </a:r>
            <a:r>
              <a:rPr lang="en-US" sz="1200" kern="1200" dirty="0" err="1">
                <a:solidFill>
                  <a:schemeClr val="tx1"/>
                </a:solidFill>
                <a:effectLst/>
                <a:latin typeface="Times New Roman" pitchFamily="18" charset="0"/>
                <a:ea typeface="+mn-ea"/>
                <a:cs typeface="+mn-cs"/>
              </a:rPr>
              <a:t>TestFixture</a:t>
            </a:r>
            <a:r>
              <a:rPr lang="en-US" sz="1200" kern="1200" dirty="0">
                <a:solidFill>
                  <a:schemeClr val="tx1"/>
                </a:solidFill>
                <a:effectLst/>
                <a:latin typeface="Times New Roman" pitchFamily="18" charset="0"/>
                <a:ea typeface="+mn-ea"/>
                <a:cs typeface="+mn-cs"/>
              </a:rPr>
              <a:t> we apply the </a:t>
            </a:r>
            <a:r>
              <a:rPr lang="en-US" sz="1200" kern="1200" dirty="0" err="1">
                <a:solidFill>
                  <a:schemeClr val="tx1"/>
                </a:solidFill>
                <a:effectLst/>
                <a:latin typeface="Times New Roman" pitchFamily="18" charset="0"/>
                <a:ea typeface="+mn-ea"/>
                <a:cs typeface="+mn-cs"/>
              </a:rPr>
              <a:t>NUnit</a:t>
            </a:r>
            <a:r>
              <a:rPr lang="en-US" sz="1200" kern="1200" dirty="0">
                <a:solidFill>
                  <a:schemeClr val="tx1"/>
                </a:solidFill>
                <a:effectLst/>
                <a:latin typeface="Times New Roman" pitchFamily="18" charset="0"/>
                <a:ea typeface="+mn-ea"/>
                <a:cs typeface="+mn-cs"/>
              </a:rPr>
              <a:t> Test attribute. Our test runner will know to look in the </a:t>
            </a:r>
            <a:r>
              <a:rPr lang="en-US" sz="1200" kern="1200" dirty="0" err="1">
                <a:solidFill>
                  <a:schemeClr val="tx1"/>
                </a:solidFill>
                <a:effectLst/>
                <a:latin typeface="Times New Roman" pitchFamily="18" charset="0"/>
                <a:ea typeface="+mn-ea"/>
                <a:cs typeface="+mn-cs"/>
              </a:rPr>
              <a:t>CalculatorTests</a:t>
            </a:r>
            <a:r>
              <a:rPr lang="en-US" sz="1200" kern="1200" dirty="0">
                <a:solidFill>
                  <a:schemeClr val="tx1"/>
                </a:solidFill>
                <a:effectLst/>
                <a:latin typeface="Times New Roman" pitchFamily="18" charset="0"/>
                <a:ea typeface="+mn-ea"/>
                <a:cs typeface="+mn-cs"/>
              </a:rPr>
              <a:t> class for tests and it will also find a single test called </a:t>
            </a:r>
            <a:r>
              <a:rPr lang="en-US" sz="1200" kern="1200" dirty="0" err="1">
                <a:solidFill>
                  <a:schemeClr val="tx1"/>
                </a:solidFill>
                <a:effectLst/>
                <a:latin typeface="Times New Roman" pitchFamily="18" charset="0"/>
                <a:ea typeface="+mn-ea"/>
                <a:cs typeface="+mn-cs"/>
              </a:rPr>
              <a:t>ShouldAddTwoNumbers</a:t>
            </a:r>
            <a:r>
              <a:rPr lang="en-US" sz="1200" kern="1200" dirty="0">
                <a:solidFill>
                  <a:schemeClr val="tx1"/>
                </a:solidFill>
                <a:effectLst/>
                <a:latin typeface="Times New Roman" pitchFamily="18" charset="0"/>
                <a:ea typeface="+mn-ea"/>
                <a:cs typeface="+mn-cs"/>
              </a:rPr>
              <a:t>.</a:t>
            </a:r>
          </a:p>
          <a:p>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8</a:t>
            </a:fld>
            <a:endParaRPr lang="en-US" altLang="nl-BE"/>
          </a:p>
        </p:txBody>
      </p:sp>
    </p:spTree>
    <p:extLst>
      <p:ext uri="{BB962C8B-B14F-4D97-AF65-F5344CB8AC3E}">
        <p14:creationId xmlns:p14="http://schemas.microsoft.com/office/powerpoint/2010/main" val="5936616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Asserting Object Types</a:t>
            </a:r>
            <a:r>
              <a:rPr lang="nl-BE" b="1" baseline="0" dirty="0"/>
              <a:t> and Properties</a:t>
            </a:r>
          </a:p>
          <a:p>
            <a:endParaRPr lang="nl-BE"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We can also use the </a:t>
            </a:r>
            <a:r>
              <a:rPr lang="en-US" dirty="0" err="1"/>
              <a:t>Has.Property</a:t>
            </a:r>
            <a:r>
              <a:rPr lang="en-US" dirty="0"/>
              <a:t> method to check that an object has a specific named property. We’re going to press true to get a </a:t>
            </a:r>
            <a:r>
              <a:rPr lang="en-US" dirty="0" err="1"/>
              <a:t>BossEnemy</a:t>
            </a:r>
            <a:r>
              <a:rPr lang="en-US" dirty="0"/>
              <a:t>, and now we're going to check that this resultant object has a property called "</a:t>
            </a:r>
            <a:r>
              <a:rPr lang="en-US" dirty="0" err="1"/>
              <a:t>ExtraPower</a:t>
            </a:r>
            <a:r>
              <a:rPr lang="en-US" dirty="0"/>
              <a:t>". We can see that the </a:t>
            </a:r>
            <a:r>
              <a:rPr lang="en-US" dirty="0" err="1"/>
              <a:t>BossEnemy</a:t>
            </a:r>
            <a:r>
              <a:rPr lang="en-US" dirty="0"/>
              <a:t>  indeed does have a property called "</a:t>
            </a:r>
            <a:r>
              <a:rPr lang="en-US" dirty="0" err="1"/>
              <a:t>ExtraPower</a:t>
            </a:r>
            <a:r>
              <a:rPr lang="en-US" dirty="0"/>
              <a:t>", so this test should pass. If we add an additional Assert now to check that </a:t>
            </a:r>
            <a:r>
              <a:rPr lang="en-US" dirty="0" err="1"/>
              <a:t>BossEnemy</a:t>
            </a:r>
            <a:r>
              <a:rPr lang="en-US" dirty="0"/>
              <a:t> also has a property called </a:t>
            </a:r>
            <a:r>
              <a:rPr lang="en-US" dirty="0" err="1"/>
              <a:t>SomeOtherProperty</a:t>
            </a:r>
            <a:r>
              <a:rPr lang="en-US" dirty="0"/>
              <a:t>, our test will now fail because the object doesn't have a property called </a:t>
            </a:r>
            <a:r>
              <a:rPr lang="en-US" dirty="0" err="1"/>
              <a:t>SomeOtherProperty</a:t>
            </a:r>
            <a:r>
              <a:rPr lang="en-US" dirty="0"/>
              <a:t>.</a:t>
            </a:r>
            <a:endParaRPr lang="nl-BE" dirty="0"/>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55</a:t>
            </a:fld>
            <a:endParaRPr lang="en-US" altLang="nl-BE"/>
          </a:p>
        </p:txBody>
      </p:sp>
    </p:spTree>
    <p:extLst>
      <p:ext uri="{BB962C8B-B14F-4D97-AF65-F5344CB8AC3E}">
        <p14:creationId xmlns:p14="http://schemas.microsoft.com/office/powerpoint/2010/main" val="35411827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56</a:t>
            </a:fld>
            <a:endParaRPr lang="en-US" altLang="nl-BE"/>
          </a:p>
        </p:txBody>
      </p:sp>
    </p:spTree>
    <p:extLst>
      <p:ext uri="{BB962C8B-B14F-4D97-AF65-F5344CB8AC3E}">
        <p14:creationId xmlns:p14="http://schemas.microsoft.com/office/powerpoint/2010/main" val="23362344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Asserting Exceptions Are Thrown</a:t>
            </a:r>
          </a:p>
          <a:p>
            <a:endParaRPr lang="en-US" dirty="0"/>
          </a:p>
          <a:p>
            <a:r>
              <a:rPr lang="en-US" dirty="0"/>
              <a:t>The final kind of Asserts we're going to look at in this module is how we check that our code throws the correct exceptions. </a:t>
            </a:r>
          </a:p>
          <a:p>
            <a:r>
              <a:rPr lang="en-US" dirty="0"/>
              <a:t>We're going to look at some tests against our Calculator class  that we saw earlier in the module, and we're going to test this Divide method. </a:t>
            </a:r>
          </a:p>
          <a:p>
            <a:r>
              <a:rPr lang="en-US" dirty="0"/>
              <a:t>The first test we're going to write is that it should error when we try and divide something by zero. </a:t>
            </a:r>
          </a:p>
          <a:p>
            <a:r>
              <a:rPr lang="en-US" dirty="0"/>
              <a:t>To check that a piece of code throws an exception, we still use the </a:t>
            </a:r>
            <a:r>
              <a:rPr lang="en-US" dirty="0" err="1"/>
              <a:t>Assert.That</a:t>
            </a:r>
            <a:r>
              <a:rPr lang="en-US" dirty="0"/>
              <a:t> method, but this looks a bit different now. </a:t>
            </a:r>
          </a:p>
          <a:p>
            <a:r>
              <a:rPr lang="en-US" b="1" dirty="0"/>
              <a:t>The first parameter is a delegate </a:t>
            </a:r>
            <a:r>
              <a:rPr lang="en-US" dirty="0"/>
              <a:t>to the code we want to execute that we expect to throw the exception. </a:t>
            </a:r>
          </a:p>
          <a:p>
            <a:r>
              <a:rPr lang="en-US" dirty="0"/>
              <a:t>We're saying when we call the Divide method with these parameters that we should throw an exception. </a:t>
            </a:r>
          </a:p>
          <a:p>
            <a:r>
              <a:rPr lang="en-US" dirty="0"/>
              <a:t>We're not specifying the type of exception that we want, we're just saying that if any exception is thrown, then our Asserts will pass. </a:t>
            </a:r>
          </a:p>
          <a:p>
            <a:endParaRPr lang="en-US" dirty="0"/>
          </a:p>
          <a:p>
            <a:endParaRPr lang="en-US" dirty="0"/>
          </a:p>
          <a:p>
            <a:r>
              <a:rPr lang="en-US" b="1" dirty="0"/>
              <a:t>New C# syntax: Lambda expressions</a:t>
            </a:r>
          </a:p>
          <a:p>
            <a:endParaRPr lang="en-US" dirty="0"/>
          </a:p>
          <a:p>
            <a:r>
              <a:rPr lang="en-US" dirty="0"/>
              <a:t>The first parameter in the ‘</a:t>
            </a:r>
            <a:r>
              <a:rPr lang="en-US" dirty="0" err="1"/>
              <a:t>Assert.That</a:t>
            </a:r>
            <a:r>
              <a:rPr lang="en-US" dirty="0"/>
              <a:t>’ method is a </a:t>
            </a:r>
            <a:r>
              <a:rPr lang="en-US" b="1" dirty="0"/>
              <a:t>delegate</a:t>
            </a:r>
            <a:r>
              <a:rPr lang="en-US" dirty="0"/>
              <a:t>. A delegate </a:t>
            </a:r>
            <a:r>
              <a:rPr lang="en-US" b="1" dirty="0"/>
              <a:t>is a type </a:t>
            </a:r>
            <a:r>
              <a:rPr lang="en-US" dirty="0"/>
              <a:t>(just like reference types and value types) </a:t>
            </a:r>
            <a:r>
              <a:rPr lang="en-US" b="1" dirty="0"/>
              <a:t>that encapsulates a method</a:t>
            </a:r>
            <a:r>
              <a:rPr lang="en-US" dirty="0"/>
              <a:t>. </a:t>
            </a:r>
          </a:p>
          <a:p>
            <a:r>
              <a:rPr lang="en-US" dirty="0"/>
              <a:t>A delegate variable/parameter can hold a reference to a method with a certain signature.</a:t>
            </a:r>
          </a:p>
          <a:p>
            <a:r>
              <a:rPr lang="en-US" dirty="0"/>
              <a:t>So the first parameter in the ‘</a:t>
            </a:r>
            <a:r>
              <a:rPr lang="en-US" dirty="0" err="1"/>
              <a:t>Assert.That</a:t>
            </a:r>
            <a:r>
              <a:rPr lang="en-US" dirty="0"/>
              <a:t>’ is </a:t>
            </a:r>
            <a:r>
              <a:rPr lang="en-US" b="1" dirty="0"/>
              <a:t>a reference to a method that will be executed </a:t>
            </a:r>
            <a:r>
              <a:rPr lang="en-US" dirty="0"/>
              <a:t>in the ‘That’ method.</a:t>
            </a:r>
          </a:p>
          <a:p>
            <a:endParaRPr lang="en-US" dirty="0"/>
          </a:p>
          <a:p>
            <a:r>
              <a:rPr lang="en-US" dirty="0"/>
              <a:t>What you see in the slide is a special form of a delegate: a </a:t>
            </a:r>
            <a:r>
              <a:rPr lang="en-US" b="1" dirty="0"/>
              <a:t>lambda expression</a:t>
            </a:r>
            <a:r>
              <a:rPr lang="en-US" dirty="0"/>
              <a:t>.</a:t>
            </a:r>
          </a:p>
          <a:p>
            <a:r>
              <a:rPr lang="en-US" dirty="0"/>
              <a:t>A lambda expression is an </a:t>
            </a:r>
            <a:r>
              <a:rPr lang="en-US" b="1" dirty="0"/>
              <a:t>anonymous function </a:t>
            </a:r>
            <a:r>
              <a:rPr lang="en-US" dirty="0"/>
              <a:t>(a method without a name) that you can use to create delegates on the spot.</a:t>
            </a:r>
          </a:p>
          <a:p>
            <a:r>
              <a:rPr lang="en-US" dirty="0"/>
              <a:t>The parameters of the method are on the left of the ‘=&gt;’ and the method body is on the right.</a:t>
            </a:r>
          </a:p>
          <a:p>
            <a:r>
              <a:rPr lang="en-US" dirty="0"/>
              <a:t>So basically we defined a method and passed it as a parameter in one go. </a:t>
            </a:r>
          </a:p>
          <a:p>
            <a:endParaRPr lang="en-US" dirty="0"/>
          </a:p>
          <a:p>
            <a:r>
              <a:rPr lang="en-US" dirty="0"/>
              <a:t>More info:</a:t>
            </a:r>
          </a:p>
          <a:p>
            <a:r>
              <a:rPr lang="en-US" dirty="0"/>
              <a:t>https://docs.microsoft.com/en-us/dotnet/csharp/programming-guide/statements-expressions-operators/lambda-expressions </a:t>
            </a:r>
          </a:p>
          <a:p>
            <a:r>
              <a:rPr lang="en-US" dirty="0"/>
              <a:t>http://www.tutorialsteacher.com/linq/linq-lambda-expression</a:t>
            </a:r>
          </a:p>
          <a:p>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57</a:t>
            </a:fld>
            <a:endParaRPr lang="en-US" altLang="nl-BE"/>
          </a:p>
        </p:txBody>
      </p:sp>
    </p:spTree>
    <p:extLst>
      <p:ext uri="{BB962C8B-B14F-4D97-AF65-F5344CB8AC3E}">
        <p14:creationId xmlns:p14="http://schemas.microsoft.com/office/powerpoint/2010/main" val="35319017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Asserting Exceptions are Thrown</a:t>
            </a:r>
          </a:p>
          <a:p>
            <a:endParaRPr lang="nl-BE"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There's a subtle problem here. If we look at our Divide method, we can see that we get this </a:t>
            </a:r>
            <a:r>
              <a:rPr lang="en-US" dirty="0" err="1"/>
              <a:t>ArgumentOutOfRangeException</a:t>
            </a:r>
            <a:r>
              <a:rPr lang="en-US" dirty="0"/>
              <a:t> thrown if we pass in a value more than 100. We can see here that we're passing in a value of 200, so we're actually going to get the </a:t>
            </a:r>
            <a:r>
              <a:rPr lang="en-US" dirty="0" err="1"/>
              <a:t>ArgumentOutOfRangeException</a:t>
            </a:r>
            <a:r>
              <a:rPr lang="en-US" dirty="0"/>
              <a:t> thrown here as opposed to the </a:t>
            </a:r>
            <a:r>
              <a:rPr lang="en-US" dirty="0" err="1"/>
              <a:t>DivideByZero</a:t>
            </a:r>
            <a:r>
              <a:rPr lang="en-US" dirty="0"/>
              <a:t> exception that we're expecting in our test. So checking for any kind of exception is not usually a good idea. With </a:t>
            </a:r>
            <a:r>
              <a:rPr lang="en-US" dirty="0" err="1"/>
              <a:t>NUnit</a:t>
            </a:r>
            <a:r>
              <a:rPr lang="en-US" dirty="0"/>
              <a:t> we can use the </a:t>
            </a:r>
            <a:r>
              <a:rPr lang="en-US" dirty="0" err="1"/>
              <a:t>Throws.TypeOf</a:t>
            </a:r>
            <a:r>
              <a:rPr lang="en-US" dirty="0"/>
              <a:t> and then pass the type of exception that we're expecting, so here we're being a lot more explicit about the kind of exception that we want.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Our test is actually failing. We've expected a </a:t>
            </a:r>
            <a:r>
              <a:rPr lang="en-US" dirty="0" err="1"/>
              <a:t>DivideByZero</a:t>
            </a:r>
            <a:r>
              <a:rPr lang="en-US" dirty="0"/>
              <a:t> Exception, but we're actually getting an </a:t>
            </a:r>
            <a:r>
              <a:rPr lang="en-US" dirty="0" err="1"/>
              <a:t>ArgumentOutOfRangeException</a:t>
            </a:r>
            <a:r>
              <a:rPr lang="en-US" dirty="0"/>
              <a:t>, and that's because the value we've passed in is more than 100 so we're getting this </a:t>
            </a:r>
            <a:r>
              <a:rPr lang="en-US" dirty="0" err="1"/>
              <a:t>ArgumentOutOfRangeException</a:t>
            </a:r>
            <a:r>
              <a:rPr lang="en-US" dirty="0"/>
              <a:t> thrown. </a:t>
            </a:r>
            <a:endParaRPr lang="en-US" b="1"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58</a:t>
            </a:fld>
            <a:endParaRPr lang="en-US" altLang="nl-BE"/>
          </a:p>
        </p:txBody>
      </p:sp>
    </p:spTree>
    <p:extLst>
      <p:ext uri="{BB962C8B-B14F-4D97-AF65-F5344CB8AC3E}">
        <p14:creationId xmlns:p14="http://schemas.microsoft.com/office/powerpoint/2010/main" val="36369328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Asserting Exceptions are Thrown</a:t>
            </a:r>
          </a:p>
          <a:p>
            <a:endParaRPr lang="nl-BE"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We can see that our first test was actually not testing the correct thing. We can fix this</a:t>
            </a:r>
            <a:r>
              <a:rPr lang="en-US" baseline="0" dirty="0"/>
              <a:t> by </a:t>
            </a:r>
            <a:r>
              <a:rPr lang="en-US" dirty="0"/>
              <a:t>passing 99. Our Divide method will throw the </a:t>
            </a:r>
            <a:r>
              <a:rPr lang="en-US" dirty="0" err="1"/>
              <a:t>DivideByZero</a:t>
            </a:r>
            <a:r>
              <a:rPr lang="en-US" dirty="0"/>
              <a:t> exception and our test will pass. </a:t>
            </a:r>
          </a:p>
          <a:p>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59</a:t>
            </a:fld>
            <a:endParaRPr lang="en-US" altLang="nl-BE"/>
          </a:p>
        </p:txBody>
      </p:sp>
    </p:spTree>
    <p:extLst>
      <p:ext uri="{BB962C8B-B14F-4D97-AF65-F5344CB8AC3E}">
        <p14:creationId xmlns:p14="http://schemas.microsoft.com/office/powerpoint/2010/main" val="29720045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Asserting Exceptions are Thrown</a:t>
            </a:r>
          </a:p>
          <a:p>
            <a:endParaRPr lang="nl-BE"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Let's write a test for this check for the value being more than 100. We'll start off with this version of the test, we're dividing a value more than 200, and we're not dividing by zero this time, and we're expecting an </a:t>
            </a:r>
            <a:r>
              <a:rPr lang="en-US" dirty="0" err="1"/>
              <a:t>ArgumentOutOfRangeException</a:t>
            </a:r>
            <a:r>
              <a:rPr lang="en-US" dirty="0"/>
              <a:t> because this value is more than 100. Our test passes, but there's also a subtle problem with this test. </a:t>
            </a:r>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60</a:t>
            </a:fld>
            <a:endParaRPr lang="en-US" altLang="nl-BE"/>
          </a:p>
        </p:txBody>
      </p:sp>
    </p:spTree>
    <p:extLst>
      <p:ext uri="{BB962C8B-B14F-4D97-AF65-F5344CB8AC3E}">
        <p14:creationId xmlns:p14="http://schemas.microsoft.com/office/powerpoint/2010/main" val="16538926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Asserting Exceptions are Thrown</a:t>
            </a:r>
          </a:p>
          <a:p>
            <a:endParaRPr lang="nl-BE"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If we look at our Divide method, there's a deliberate bug here, we're throwing an </a:t>
            </a:r>
            <a:r>
              <a:rPr lang="en-US" dirty="0" err="1"/>
              <a:t>ArgumentutOfRangeException</a:t>
            </a:r>
            <a:r>
              <a:rPr lang="en-US" dirty="0"/>
              <a:t> for the "by" parameter</a:t>
            </a:r>
            <a:r>
              <a:rPr lang="en-US" baseline="0" dirty="0"/>
              <a:t> (already changed to ‘value’ in the slide)</a:t>
            </a:r>
            <a:r>
              <a:rPr lang="en-US" dirty="0"/>
              <a:t>, when it should be for the value parameter. We could be more explicit still. We divide 200 by 2 as before, and as before we test </a:t>
            </a:r>
            <a:r>
              <a:rPr lang="en-US" dirty="0" err="1"/>
              <a:t>Throws.TypeOf</a:t>
            </a:r>
            <a:r>
              <a:rPr lang="en-US" dirty="0"/>
              <a:t>&lt;</a:t>
            </a:r>
            <a:r>
              <a:rPr lang="en-US" dirty="0" err="1"/>
              <a:t>ArgumentOutOfRangeException</a:t>
            </a:r>
            <a:r>
              <a:rPr lang="en-US" dirty="0"/>
              <a:t>&gt;, but this time we're going to use some additional functionality from </a:t>
            </a:r>
            <a:r>
              <a:rPr lang="en-US" dirty="0" err="1"/>
              <a:t>NUnit</a:t>
            </a:r>
            <a:r>
              <a:rPr lang="en-US" dirty="0"/>
              <a:t>. Using the .With property, we're going to add an additional constraint, We're going to use this Matches method, which allows us to specify the predicate. We're additionally checking that our </a:t>
            </a:r>
            <a:r>
              <a:rPr lang="en-US" dirty="0" err="1"/>
              <a:t>ArgumentOutOfRangeException</a:t>
            </a:r>
            <a:r>
              <a:rPr lang="en-US" dirty="0"/>
              <a:t> represented by this x parameter has a parameter name of Value. So if we run this it's going to fail because we are setting the parameter name incorrectly to by. We'll change it to the correct parameter name, which is value. Now our test is checking that we get an </a:t>
            </a:r>
            <a:r>
              <a:rPr lang="en-US" dirty="0" err="1"/>
              <a:t>ArgumentOutOfRangeException</a:t>
            </a:r>
            <a:r>
              <a:rPr lang="en-US" dirty="0"/>
              <a:t>, and the exception's </a:t>
            </a:r>
            <a:r>
              <a:rPr lang="en-US" dirty="0" err="1"/>
              <a:t>ParamName</a:t>
            </a:r>
            <a:r>
              <a:rPr lang="en-US" dirty="0"/>
              <a:t> property is == "value", and now we can see our test passes.</a:t>
            </a:r>
          </a:p>
          <a:p>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61</a:t>
            </a:fld>
            <a:endParaRPr lang="en-US" altLang="nl-BE"/>
          </a:p>
        </p:txBody>
      </p:sp>
    </p:spTree>
    <p:extLst>
      <p:ext uri="{BB962C8B-B14F-4D97-AF65-F5344CB8AC3E}">
        <p14:creationId xmlns:p14="http://schemas.microsoft.com/office/powerpoint/2010/main" val="27691349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62</a:t>
            </a:fld>
            <a:endParaRPr lang="en-US" altLang="nl-BE"/>
          </a:p>
        </p:txBody>
      </p:sp>
    </p:spTree>
    <p:extLst>
      <p:ext uri="{BB962C8B-B14F-4D97-AF65-F5344CB8AC3E}">
        <p14:creationId xmlns:p14="http://schemas.microsoft.com/office/powerpoint/2010/main" val="27630971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Running Code Before and After Each Test</a:t>
            </a:r>
          </a:p>
          <a:p>
            <a:endParaRPr lang="en-US" dirty="0"/>
          </a:p>
          <a:p>
            <a:r>
              <a:rPr lang="en-US" dirty="0"/>
              <a:t>So let's kick off this module by seeing some of the different ways we can </a:t>
            </a:r>
            <a:r>
              <a:rPr lang="en-US" b="1" dirty="0"/>
              <a:t>run code before and after tests</a:t>
            </a:r>
            <a:r>
              <a:rPr lang="en-US" dirty="0"/>
              <a:t>.</a:t>
            </a:r>
          </a:p>
          <a:p>
            <a:r>
              <a:rPr lang="en-US" dirty="0"/>
              <a:t>In this first demo, we're going to see how we can run code before and after each test in the </a:t>
            </a:r>
            <a:r>
              <a:rPr lang="en-US" dirty="0" err="1"/>
              <a:t>TestFixture</a:t>
            </a:r>
            <a:r>
              <a:rPr lang="en-US" dirty="0"/>
              <a:t>. </a:t>
            </a:r>
          </a:p>
          <a:p>
            <a:r>
              <a:rPr lang="en-US" dirty="0"/>
              <a:t>We have</a:t>
            </a:r>
            <a:r>
              <a:rPr lang="en-US" baseline="0" dirty="0"/>
              <a:t> a</a:t>
            </a:r>
            <a:r>
              <a:rPr lang="en-US" dirty="0"/>
              <a:t> </a:t>
            </a:r>
            <a:r>
              <a:rPr lang="en-US" dirty="0" err="1"/>
              <a:t>MemoryCalculatorTests</a:t>
            </a:r>
            <a:r>
              <a:rPr lang="en-US" dirty="0"/>
              <a:t> class. </a:t>
            </a:r>
          </a:p>
          <a:p>
            <a:r>
              <a:rPr lang="en-US" dirty="0"/>
              <a:t>We can see we've got a couple of tests, </a:t>
            </a:r>
            <a:r>
              <a:rPr lang="en-US" dirty="0" err="1"/>
              <a:t>ShouldAdd</a:t>
            </a:r>
            <a:r>
              <a:rPr lang="en-US" dirty="0"/>
              <a:t> and </a:t>
            </a:r>
            <a:r>
              <a:rPr lang="en-US" dirty="0" err="1"/>
              <a:t>ShouldSubtract</a:t>
            </a:r>
            <a:r>
              <a:rPr lang="en-US" dirty="0"/>
              <a:t>, and we've created our System Under Test in a field inside the class, and we're just creating an instance of this memory calculator at the class level. </a:t>
            </a:r>
          </a:p>
          <a:p>
            <a:r>
              <a:rPr lang="en-US" dirty="0"/>
              <a:t>We're adding the value 10 and then adding the value 5, and then we're asserting that we get the result of 15. The test passes as expected. </a:t>
            </a:r>
          </a:p>
          <a:p>
            <a:r>
              <a:rPr lang="en-US" dirty="0"/>
              <a:t>We also have a </a:t>
            </a:r>
            <a:r>
              <a:rPr lang="en-US" dirty="0" err="1"/>
              <a:t>ShouldSubtract</a:t>
            </a:r>
            <a:r>
              <a:rPr lang="en-US" dirty="0"/>
              <a:t> test, and  we're just subtracting 5, and then we're asserting that we end up with -5. This test passes, but if we try and run both of these tests in a single test run, one of them will fail. </a:t>
            </a:r>
          </a:p>
          <a:p>
            <a:endParaRPr lang="en-US" dirty="0"/>
          </a:p>
          <a:p>
            <a:r>
              <a:rPr lang="en-US" dirty="0"/>
              <a:t>We can see that the </a:t>
            </a:r>
            <a:r>
              <a:rPr lang="en-US" dirty="0" err="1"/>
              <a:t>ShouldSubtract</a:t>
            </a:r>
            <a:r>
              <a:rPr lang="en-US" dirty="0"/>
              <a:t> test has failed, and if we look at the failure message we expected -5, but we actually got 10. </a:t>
            </a:r>
          </a:p>
          <a:p>
            <a:r>
              <a:rPr lang="en-US" dirty="0"/>
              <a:t>This is because we're only creating this instance once each time we execute this </a:t>
            </a:r>
            <a:r>
              <a:rPr lang="en-US" dirty="0" err="1"/>
              <a:t>TestFixture</a:t>
            </a:r>
            <a:r>
              <a:rPr lang="en-US" dirty="0"/>
              <a:t>. </a:t>
            </a:r>
          </a:p>
          <a:p>
            <a:r>
              <a:rPr lang="en-US" dirty="0"/>
              <a:t>We get our </a:t>
            </a:r>
            <a:r>
              <a:rPr lang="en-US" dirty="0" err="1"/>
              <a:t>ShouldAdd</a:t>
            </a:r>
            <a:r>
              <a:rPr lang="en-US" dirty="0"/>
              <a:t> test execute, and this will pass, but at this point the memory stored in our </a:t>
            </a:r>
            <a:r>
              <a:rPr lang="en-US" dirty="0" err="1"/>
              <a:t>MemoryCalculator</a:t>
            </a:r>
            <a:r>
              <a:rPr lang="en-US" dirty="0"/>
              <a:t> instance is equal to 15.</a:t>
            </a:r>
            <a:r>
              <a:rPr lang="en-US" baseline="0" dirty="0"/>
              <a:t> </a:t>
            </a:r>
            <a:r>
              <a:rPr lang="en-US" dirty="0"/>
              <a:t>When the next test runs, we're subtracting 5 from 15, which means we get this value 10 and our test fails, and this is because we're not creating a new instance of our System Under Test for every test that executes within this </a:t>
            </a:r>
            <a:r>
              <a:rPr lang="en-US" dirty="0" err="1"/>
              <a:t>TestFixture</a:t>
            </a:r>
            <a:r>
              <a:rPr lang="en-US" dirty="0"/>
              <a:t>. </a:t>
            </a:r>
          </a:p>
          <a:p>
            <a:r>
              <a:rPr lang="en-US" dirty="0"/>
              <a:t>We could move the declaration down and declare it multiple times in each test, or alternatively we can make use of some of the </a:t>
            </a:r>
            <a:r>
              <a:rPr lang="en-US" dirty="0" err="1"/>
              <a:t>NUnit's</a:t>
            </a:r>
            <a:r>
              <a:rPr lang="en-US" dirty="0"/>
              <a:t> attributes. So the first attribute we're going to look at is the </a:t>
            </a:r>
            <a:r>
              <a:rPr lang="en-US" dirty="0" err="1"/>
              <a:t>NUnit</a:t>
            </a:r>
            <a:r>
              <a:rPr lang="en-US" dirty="0"/>
              <a:t> </a:t>
            </a:r>
            <a:r>
              <a:rPr lang="en-US" dirty="0" err="1"/>
              <a:t>SetUp</a:t>
            </a:r>
            <a:r>
              <a:rPr lang="en-US" dirty="0"/>
              <a:t> attribute. We can apply this to a method to indicate to the test runner that the method should execute before each test in the </a:t>
            </a:r>
            <a:r>
              <a:rPr lang="en-US" dirty="0" err="1"/>
              <a:t>TestFixture</a:t>
            </a:r>
            <a:r>
              <a:rPr lang="en-US" dirty="0"/>
              <a:t> executes. We create a method, and this method I've just called </a:t>
            </a:r>
            <a:r>
              <a:rPr lang="en-US" dirty="0" err="1"/>
              <a:t>BeforeEachTest</a:t>
            </a:r>
            <a:r>
              <a:rPr lang="en-US" dirty="0"/>
              <a:t>. In this method, the most important thing is we're creating a new instance of our </a:t>
            </a:r>
            <a:r>
              <a:rPr lang="en-US" dirty="0" err="1"/>
              <a:t>MemoryCalculator</a:t>
            </a:r>
            <a:r>
              <a:rPr lang="en-US" dirty="0"/>
              <a:t>. Because this </a:t>
            </a:r>
            <a:r>
              <a:rPr lang="en-US" dirty="0" err="1"/>
              <a:t>BeforeEachTest</a:t>
            </a:r>
            <a:r>
              <a:rPr lang="en-US" dirty="0"/>
              <a:t> method will execute before the </a:t>
            </a:r>
            <a:r>
              <a:rPr lang="en-US" dirty="0" err="1"/>
              <a:t>ShouldAdd</a:t>
            </a:r>
            <a:r>
              <a:rPr lang="en-US" dirty="0"/>
              <a:t> method and before the </a:t>
            </a:r>
            <a:r>
              <a:rPr lang="en-US" dirty="0" err="1"/>
              <a:t>ShouldSubtract</a:t>
            </a:r>
            <a:r>
              <a:rPr lang="en-US" dirty="0"/>
              <a:t> method, we're going to get a brand-new System Under Test each time any of these tests execute. That means we can also remove the initialization in the test. In the </a:t>
            </a:r>
            <a:r>
              <a:rPr lang="en-US" dirty="0" err="1"/>
              <a:t>SetUp</a:t>
            </a:r>
            <a:r>
              <a:rPr lang="en-US" dirty="0"/>
              <a:t> method, we write a </a:t>
            </a:r>
            <a:r>
              <a:rPr lang="en-US" dirty="0" err="1"/>
              <a:t>Console.WriteLine</a:t>
            </a:r>
            <a:r>
              <a:rPr lang="en-US" dirty="0"/>
              <a:t>, and we're just outputting that we're executing before the current test name. We're using </a:t>
            </a:r>
            <a:r>
              <a:rPr lang="en-US" dirty="0" err="1"/>
              <a:t>NUnit's</a:t>
            </a:r>
            <a:r>
              <a:rPr lang="en-US" dirty="0"/>
              <a:t> </a:t>
            </a:r>
            <a:r>
              <a:rPr lang="en-US" dirty="0" err="1"/>
              <a:t>TestContext</a:t>
            </a:r>
            <a:r>
              <a:rPr lang="en-US" dirty="0"/>
              <a:t> class, which provides a number of useful features so we can get access to the </a:t>
            </a:r>
            <a:r>
              <a:rPr lang="en-US" dirty="0" err="1"/>
              <a:t>CurrentContext</a:t>
            </a:r>
            <a:r>
              <a:rPr lang="en-US" dirty="0"/>
              <a:t> of the executing test run. Once we've got access to that, we can access items such as the current test that's </a:t>
            </a:r>
            <a:r>
              <a:rPr lang="en-US" dirty="0" err="1"/>
              <a:t>executing.We're</a:t>
            </a:r>
            <a:r>
              <a:rPr lang="en-US" dirty="0"/>
              <a:t> just getting the name, but we can also access things like the </a:t>
            </a:r>
            <a:r>
              <a:rPr lang="en-US" dirty="0" err="1"/>
              <a:t>TestDirectory</a:t>
            </a:r>
            <a:r>
              <a:rPr lang="en-US" dirty="0"/>
              <a:t> and </a:t>
            </a:r>
            <a:r>
              <a:rPr lang="en-US" dirty="0" err="1"/>
              <a:t>WorkingDirectory</a:t>
            </a:r>
            <a:r>
              <a:rPr lang="en-US" dirty="0"/>
              <a:t>. So if you're doing any _____ I/O based tests, you may wish to look at the </a:t>
            </a:r>
            <a:r>
              <a:rPr lang="en-US" dirty="0" err="1"/>
              <a:t>TestDirectory</a:t>
            </a:r>
            <a:r>
              <a:rPr lang="en-US" dirty="0"/>
              <a:t> or </a:t>
            </a:r>
            <a:r>
              <a:rPr lang="en-US" dirty="0" err="1"/>
              <a:t>WorkDirectory</a:t>
            </a:r>
            <a:r>
              <a:rPr lang="en-US" dirty="0"/>
              <a:t> to help you get to the correct path for your tests. We have our </a:t>
            </a:r>
            <a:r>
              <a:rPr lang="en-US" dirty="0" err="1"/>
              <a:t>SetUp</a:t>
            </a:r>
            <a:r>
              <a:rPr lang="en-US" dirty="0"/>
              <a:t> method, let's build, and we'll go and run all of the tests in this </a:t>
            </a:r>
            <a:r>
              <a:rPr lang="en-US" dirty="0" err="1"/>
              <a:t>TestFixture</a:t>
            </a:r>
            <a:r>
              <a:rPr lang="en-US" dirty="0"/>
              <a:t>. Notice that firstly both tests now pass because we're getting a brand-new instance of our System Under Test before each of these tests run. </a:t>
            </a:r>
          </a:p>
          <a:p>
            <a:r>
              <a:rPr lang="en-US" dirty="0"/>
              <a:t>If we also have a look at our test Output window, we can see that we've got our </a:t>
            </a:r>
            <a:r>
              <a:rPr lang="en-US" dirty="0" err="1"/>
              <a:t>Console.WriteLines</a:t>
            </a:r>
            <a:r>
              <a:rPr lang="en-US" dirty="0"/>
              <a:t> executing so we've got our Before </a:t>
            </a:r>
            <a:r>
              <a:rPr lang="en-US" dirty="0" err="1"/>
              <a:t>ShouldAdd</a:t>
            </a:r>
            <a:r>
              <a:rPr lang="en-US" dirty="0"/>
              <a:t>.</a:t>
            </a:r>
            <a:r>
              <a:rPr lang="en-US" baseline="0" dirty="0"/>
              <a:t> T</a:t>
            </a:r>
            <a:r>
              <a:rPr lang="en-US" dirty="0"/>
              <a:t>his is coming from our </a:t>
            </a:r>
            <a:r>
              <a:rPr lang="en-US" dirty="0" err="1"/>
              <a:t>SetUp</a:t>
            </a:r>
            <a:r>
              <a:rPr lang="en-US" dirty="0"/>
              <a:t> method, Before </a:t>
            </a:r>
            <a:r>
              <a:rPr lang="en-US" dirty="0" err="1"/>
              <a:t>ShouldAdd</a:t>
            </a:r>
            <a:r>
              <a:rPr lang="en-US" dirty="0"/>
              <a:t>, and we've also got this method executing before the </a:t>
            </a:r>
            <a:r>
              <a:rPr lang="en-US" dirty="0" err="1"/>
              <a:t>ShouldSubtract</a:t>
            </a:r>
            <a:r>
              <a:rPr lang="en-US" dirty="0"/>
              <a:t> method. Our </a:t>
            </a:r>
            <a:r>
              <a:rPr lang="en-US" dirty="0" err="1"/>
              <a:t>SetUp</a:t>
            </a:r>
            <a:r>
              <a:rPr lang="en-US" dirty="0"/>
              <a:t> method will execute before each and every test within this </a:t>
            </a:r>
            <a:r>
              <a:rPr lang="en-US" dirty="0" err="1"/>
              <a:t>TestFixture</a:t>
            </a:r>
            <a:r>
              <a:rPr lang="en-US" dirty="0"/>
              <a:t>. </a:t>
            </a:r>
          </a:p>
          <a:p>
            <a:r>
              <a:rPr lang="en-US" dirty="0"/>
              <a:t>There's also a complementary attribute called </a:t>
            </a:r>
            <a:r>
              <a:rPr lang="en-US" dirty="0" err="1"/>
              <a:t>TearDown</a:t>
            </a:r>
            <a:r>
              <a:rPr lang="en-US" dirty="0"/>
              <a:t>, and this does the opposite of the </a:t>
            </a:r>
            <a:r>
              <a:rPr lang="en-US" dirty="0" err="1"/>
              <a:t>SetUp</a:t>
            </a:r>
            <a:r>
              <a:rPr lang="en-US" dirty="0"/>
              <a:t> attribute , it runs after each test executes. </a:t>
            </a:r>
          </a:p>
          <a:p>
            <a:r>
              <a:rPr lang="en-US" dirty="0"/>
              <a:t>So let's go and add a method for this attribute, and again, we're using </a:t>
            </a:r>
            <a:r>
              <a:rPr lang="en-US" dirty="0" err="1"/>
              <a:t>AfterEachTest</a:t>
            </a:r>
            <a:r>
              <a:rPr lang="en-US" dirty="0"/>
              <a:t> as a method name, but you can use your own convention if you wish. Again, we've got our </a:t>
            </a:r>
            <a:r>
              <a:rPr lang="en-US" dirty="0" err="1"/>
              <a:t>Console.WriteLine</a:t>
            </a:r>
            <a:r>
              <a:rPr lang="en-US" dirty="0"/>
              <a:t>  and we're just instead saying After the name of the test that's executed. In our example of this </a:t>
            </a:r>
            <a:r>
              <a:rPr lang="en-US" dirty="0" err="1"/>
              <a:t>MemoryCalculator</a:t>
            </a:r>
            <a:r>
              <a:rPr lang="en-US" dirty="0"/>
              <a:t>, it doesn't matter if we don't do any cleanup activities, but we can use this </a:t>
            </a:r>
            <a:r>
              <a:rPr lang="en-US" dirty="0" err="1"/>
              <a:t>TearDown</a:t>
            </a:r>
            <a:r>
              <a:rPr lang="en-US" dirty="0"/>
              <a:t> attribute on a method to clean up after each test if we need to. I'm just setting this to null for demo purposes, but we don't actually have to in this case. Let's run all of the tests in this </a:t>
            </a:r>
            <a:r>
              <a:rPr lang="en-US" dirty="0" err="1"/>
              <a:t>TestFixture</a:t>
            </a:r>
            <a:r>
              <a:rPr lang="en-US" dirty="0"/>
              <a:t> again, and they pass as expected, but if we have a look at our test Output here, we can now see that we've got this method executing before add, so this is our </a:t>
            </a:r>
            <a:r>
              <a:rPr lang="en-US" dirty="0" err="1"/>
              <a:t>SetUp</a:t>
            </a:r>
            <a:r>
              <a:rPr lang="en-US" dirty="0"/>
              <a:t> method, and After </a:t>
            </a:r>
            <a:r>
              <a:rPr lang="en-US" dirty="0" err="1"/>
              <a:t>ShouldAdd</a:t>
            </a:r>
            <a:r>
              <a:rPr lang="en-US" dirty="0"/>
              <a:t> this is our </a:t>
            </a:r>
            <a:r>
              <a:rPr lang="en-US" dirty="0" err="1"/>
              <a:t>TearDown</a:t>
            </a:r>
            <a:r>
              <a:rPr lang="en-US" dirty="0"/>
              <a:t> method here. And we've also got Before </a:t>
            </a:r>
            <a:r>
              <a:rPr lang="en-US" dirty="0" err="1"/>
              <a:t>ShouldSubtract</a:t>
            </a:r>
            <a:r>
              <a:rPr lang="en-US" dirty="0"/>
              <a:t> and After </a:t>
            </a:r>
            <a:r>
              <a:rPr lang="en-US" dirty="0" err="1"/>
              <a:t>ShouldSubtract</a:t>
            </a:r>
            <a:r>
              <a:rPr lang="en-US" dirty="0"/>
              <a:t>. So that's how we can use the </a:t>
            </a:r>
            <a:r>
              <a:rPr lang="en-US" dirty="0" err="1"/>
              <a:t>SetUp</a:t>
            </a:r>
            <a:r>
              <a:rPr lang="en-US" dirty="0"/>
              <a:t> attribute and the </a:t>
            </a:r>
            <a:r>
              <a:rPr lang="en-US" dirty="0" err="1"/>
              <a:t>TearDown</a:t>
            </a:r>
            <a:r>
              <a:rPr lang="en-US" dirty="0"/>
              <a:t> attribute to execute code before and after each test in the </a:t>
            </a:r>
            <a:r>
              <a:rPr lang="en-US" dirty="0" err="1"/>
              <a:t>TestFixture</a:t>
            </a:r>
            <a:r>
              <a:rPr lang="en-US" dirty="0"/>
              <a:t>.</a:t>
            </a:r>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64</a:t>
            </a:fld>
            <a:endParaRPr lang="en-US" altLang="nl-BE"/>
          </a:p>
        </p:txBody>
      </p:sp>
    </p:spTree>
    <p:extLst>
      <p:ext uri="{BB962C8B-B14F-4D97-AF65-F5344CB8AC3E}">
        <p14:creationId xmlns:p14="http://schemas.microsoft.com/office/powerpoint/2010/main" val="21343004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Running Code Before and After a Fixture</a:t>
            </a:r>
          </a:p>
          <a:p>
            <a:endParaRPr lang="en-US" dirty="0"/>
          </a:p>
          <a:p>
            <a:r>
              <a:rPr lang="en-US" dirty="0"/>
              <a:t>In addition to running code before and after each test inside a </a:t>
            </a:r>
            <a:r>
              <a:rPr lang="en-US" dirty="0" err="1"/>
              <a:t>TestFixture</a:t>
            </a:r>
            <a:r>
              <a:rPr lang="en-US" dirty="0"/>
              <a:t>, we can also write code that runs once before any test executed in </a:t>
            </a:r>
            <a:r>
              <a:rPr lang="en-US" dirty="0" err="1"/>
              <a:t>TestFixture</a:t>
            </a:r>
            <a:r>
              <a:rPr lang="en-US" dirty="0"/>
              <a:t>, and once after all of the tests have finished executing in the </a:t>
            </a:r>
            <a:r>
              <a:rPr lang="en-US" dirty="0" err="1"/>
              <a:t>TestFixture</a:t>
            </a:r>
            <a:r>
              <a:rPr lang="en-US" dirty="0"/>
              <a:t>.</a:t>
            </a:r>
          </a:p>
          <a:p>
            <a:r>
              <a:rPr lang="en-US" dirty="0"/>
              <a:t>We've got a </a:t>
            </a:r>
            <a:r>
              <a:rPr lang="en-US" dirty="0" err="1"/>
              <a:t>PlayerCharacterTests</a:t>
            </a:r>
            <a:r>
              <a:rPr lang="en-US" dirty="0"/>
              <a:t> </a:t>
            </a:r>
            <a:r>
              <a:rPr lang="en-US" dirty="0" err="1"/>
              <a:t>TestFixture</a:t>
            </a:r>
            <a:r>
              <a:rPr lang="en-US" dirty="0"/>
              <a:t>, and we've also got a </a:t>
            </a:r>
            <a:r>
              <a:rPr lang="en-US" dirty="0" err="1"/>
              <a:t>SetUp</a:t>
            </a:r>
            <a:r>
              <a:rPr lang="en-US" dirty="0"/>
              <a:t> and </a:t>
            </a:r>
            <a:r>
              <a:rPr lang="en-US" dirty="0" err="1"/>
              <a:t>TearDown</a:t>
            </a:r>
            <a:r>
              <a:rPr lang="en-US" dirty="0"/>
              <a:t> method. In our </a:t>
            </a:r>
            <a:r>
              <a:rPr lang="en-US" dirty="0" err="1"/>
              <a:t>SetUp</a:t>
            </a:r>
            <a:r>
              <a:rPr lang="en-US" dirty="0"/>
              <a:t> method we're creating a new </a:t>
            </a:r>
            <a:r>
              <a:rPr lang="en-US" dirty="0" err="1"/>
              <a:t>PlayerCharacter</a:t>
            </a:r>
            <a:r>
              <a:rPr lang="en-US" dirty="0"/>
              <a:t> so we'll get a fresh one for every test, and again, we've just got a couple of </a:t>
            </a:r>
            <a:r>
              <a:rPr lang="en-US" dirty="0" err="1"/>
              <a:t>WriteLines</a:t>
            </a:r>
            <a:r>
              <a:rPr lang="en-US" dirty="0"/>
              <a:t> here for demo purposes. </a:t>
            </a:r>
          </a:p>
          <a:p>
            <a:r>
              <a:rPr lang="en-US" dirty="0"/>
              <a:t>We've got a number of tests which we can also see in our Test window. If we run all of these tests in our </a:t>
            </a:r>
            <a:r>
              <a:rPr lang="en-US" dirty="0" err="1"/>
              <a:t>TestFixture</a:t>
            </a:r>
            <a:r>
              <a:rPr lang="en-US" dirty="0"/>
              <a:t>, they all pass, and in our Output we can see our Before and After methods executing for our </a:t>
            </a:r>
            <a:r>
              <a:rPr lang="en-US" dirty="0" err="1"/>
              <a:t>SetUp</a:t>
            </a:r>
            <a:r>
              <a:rPr lang="en-US" dirty="0"/>
              <a:t> and </a:t>
            </a:r>
            <a:r>
              <a:rPr lang="en-US" dirty="0" err="1"/>
              <a:t>TearDown</a:t>
            </a:r>
            <a:r>
              <a:rPr lang="en-US" dirty="0"/>
              <a:t> methods. </a:t>
            </a:r>
          </a:p>
          <a:p>
            <a:r>
              <a:rPr lang="en-US" dirty="0"/>
              <a:t>If we want to execute code before any of these tests run and after all of these tests have run, we can use a couple of additional </a:t>
            </a:r>
            <a:r>
              <a:rPr lang="en-US" dirty="0" err="1"/>
              <a:t>NUnit</a:t>
            </a:r>
            <a:r>
              <a:rPr lang="en-US" dirty="0"/>
              <a:t> attributes. </a:t>
            </a:r>
          </a:p>
          <a:p>
            <a:r>
              <a:rPr lang="en-US" dirty="0"/>
              <a:t>The </a:t>
            </a:r>
            <a:r>
              <a:rPr lang="en-US" dirty="0" err="1"/>
              <a:t>TestFixtureSetUp</a:t>
            </a:r>
            <a:r>
              <a:rPr lang="en-US" dirty="0"/>
              <a:t> attribute</a:t>
            </a:r>
            <a:r>
              <a:rPr lang="en-US" baseline="0" dirty="0"/>
              <a:t> </a:t>
            </a:r>
            <a:r>
              <a:rPr lang="en-US" dirty="0"/>
              <a:t>will run before any of the tests are started in our </a:t>
            </a:r>
            <a:r>
              <a:rPr lang="en-US" dirty="0" err="1"/>
              <a:t>TestFixture</a:t>
            </a:r>
            <a:r>
              <a:rPr lang="en-US" dirty="0"/>
              <a:t>. Again, we've just got this </a:t>
            </a:r>
            <a:r>
              <a:rPr lang="en-US" dirty="0" err="1"/>
              <a:t>Console.WriteLine</a:t>
            </a:r>
            <a:r>
              <a:rPr lang="en-US" dirty="0"/>
              <a:t> before </a:t>
            </a:r>
            <a:r>
              <a:rPr lang="en-US" dirty="0" err="1"/>
              <a:t>PlayerCharacterTests</a:t>
            </a:r>
            <a:r>
              <a:rPr lang="en-US" dirty="0"/>
              <a:t>, and similarly we've got the </a:t>
            </a:r>
            <a:r>
              <a:rPr lang="en-US" dirty="0" err="1"/>
              <a:t>TestFixture</a:t>
            </a:r>
            <a:r>
              <a:rPr lang="en-US" dirty="0"/>
              <a:t> </a:t>
            </a:r>
            <a:r>
              <a:rPr lang="en-US" dirty="0" err="1"/>
              <a:t>TearDown</a:t>
            </a:r>
            <a:r>
              <a:rPr lang="en-US" dirty="0"/>
              <a:t> attribute which will run after all of the tests have finished executing. Again, we've just got a </a:t>
            </a:r>
            <a:r>
              <a:rPr lang="en-US" dirty="0" err="1"/>
              <a:t>Console.WriteLine</a:t>
            </a:r>
            <a:r>
              <a:rPr lang="en-US" dirty="0"/>
              <a:t> saying After </a:t>
            </a:r>
            <a:r>
              <a:rPr lang="en-US" dirty="0" err="1"/>
              <a:t>PlayerCharacterTests</a:t>
            </a:r>
            <a:r>
              <a:rPr lang="en-US" dirty="0"/>
              <a:t>. If I run the tests they still all pass, and if we look in the Output window and just go to the start of the test run, notice this time we've got this Before </a:t>
            </a:r>
            <a:r>
              <a:rPr lang="en-US" dirty="0" err="1"/>
              <a:t>PlayerCharacterTests</a:t>
            </a:r>
            <a:r>
              <a:rPr lang="en-US" dirty="0"/>
              <a:t> executing once before any of the tests are actually executed, and then we get our </a:t>
            </a:r>
            <a:r>
              <a:rPr lang="en-US" dirty="0" err="1"/>
              <a:t>SetUp</a:t>
            </a:r>
            <a:r>
              <a:rPr lang="en-US" dirty="0"/>
              <a:t> and </a:t>
            </a:r>
            <a:r>
              <a:rPr lang="en-US" dirty="0" err="1"/>
              <a:t>TearDown</a:t>
            </a:r>
            <a:r>
              <a:rPr lang="en-US" dirty="0"/>
              <a:t> methods executing as before. Right at the end we get our </a:t>
            </a:r>
            <a:r>
              <a:rPr lang="en-US" dirty="0" err="1"/>
              <a:t>TestFixture</a:t>
            </a:r>
            <a:r>
              <a:rPr lang="en-US" dirty="0"/>
              <a:t> </a:t>
            </a:r>
            <a:r>
              <a:rPr lang="en-US" dirty="0" err="1"/>
              <a:t>TearDown</a:t>
            </a:r>
            <a:r>
              <a:rPr lang="en-US" dirty="0"/>
              <a:t> attribute executing and we output After </a:t>
            </a:r>
            <a:r>
              <a:rPr lang="en-US" dirty="0" err="1"/>
              <a:t>PlayerCharacterTests</a:t>
            </a:r>
            <a:r>
              <a:rPr lang="en-US" dirty="0"/>
              <a:t>, which is coming from our </a:t>
            </a:r>
            <a:r>
              <a:rPr lang="en-US" dirty="0" err="1"/>
              <a:t>AfterAllTestsFinished</a:t>
            </a:r>
            <a:r>
              <a:rPr lang="en-US" dirty="0"/>
              <a:t> method. So that's how we can use the </a:t>
            </a:r>
            <a:r>
              <a:rPr lang="en-US" dirty="0" err="1"/>
              <a:t>TestFixtureSetUp</a:t>
            </a:r>
            <a:r>
              <a:rPr lang="en-US" dirty="0"/>
              <a:t> attribute and the </a:t>
            </a:r>
            <a:r>
              <a:rPr lang="en-US" dirty="0" err="1"/>
              <a:t>TestFixtureTearDown</a:t>
            </a:r>
            <a:r>
              <a:rPr lang="en-US" dirty="0"/>
              <a:t> attribute from </a:t>
            </a:r>
            <a:r>
              <a:rPr lang="en-US" dirty="0" err="1"/>
              <a:t>NUnit</a:t>
            </a:r>
            <a:r>
              <a:rPr lang="en-US" dirty="0"/>
              <a:t> to run the code before and after the </a:t>
            </a:r>
            <a:r>
              <a:rPr lang="en-US" dirty="0" err="1"/>
              <a:t>TestFixture</a:t>
            </a:r>
            <a:r>
              <a:rPr lang="en-US" dirty="0"/>
              <a:t>.</a:t>
            </a:r>
            <a:r>
              <a:rPr lang="nl-BE" dirty="0"/>
              <a:t> </a:t>
            </a:r>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66</a:t>
            </a:fld>
            <a:endParaRPr lang="en-US" altLang="nl-BE"/>
          </a:p>
        </p:txBody>
      </p:sp>
    </p:spTree>
    <p:extLst>
      <p:ext uri="{BB962C8B-B14F-4D97-AF65-F5344CB8AC3E}">
        <p14:creationId xmlns:p14="http://schemas.microsoft.com/office/powerpoint/2010/main" val="3674662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Times New Roman" pitchFamily="18" charset="0"/>
                <a:ea typeface="+mn-ea"/>
                <a:cs typeface="+mn-cs"/>
              </a:rPr>
              <a:t>What Are Asserts?</a:t>
            </a:r>
          </a:p>
          <a:p>
            <a:r>
              <a:rPr lang="en-US" sz="1200" kern="1200" dirty="0">
                <a:solidFill>
                  <a:schemeClr val="tx1"/>
                </a:solidFill>
                <a:effectLst/>
                <a:latin typeface="Times New Roman" pitchFamily="18" charset="0"/>
                <a:ea typeface="+mn-ea"/>
                <a:cs typeface="+mn-cs"/>
              </a:rPr>
              <a:t> </a:t>
            </a:r>
          </a:p>
          <a:p>
            <a:r>
              <a:rPr lang="en-US" sz="1200" kern="1200" dirty="0">
                <a:solidFill>
                  <a:schemeClr val="tx1"/>
                </a:solidFill>
                <a:effectLst/>
                <a:latin typeface="Times New Roman" pitchFamily="18" charset="0"/>
                <a:ea typeface="+mn-ea"/>
                <a:cs typeface="+mn-cs"/>
              </a:rPr>
              <a:t>We're able to mark classes as </a:t>
            </a:r>
            <a:r>
              <a:rPr lang="en-US" sz="1200" kern="1200" dirty="0" err="1">
                <a:solidFill>
                  <a:schemeClr val="tx1"/>
                </a:solidFill>
                <a:effectLst/>
                <a:latin typeface="Times New Roman" pitchFamily="18" charset="0"/>
                <a:ea typeface="+mn-ea"/>
                <a:cs typeface="+mn-cs"/>
              </a:rPr>
              <a:t>TestFixtures</a:t>
            </a:r>
            <a:r>
              <a:rPr lang="en-US" sz="1200" kern="1200" dirty="0">
                <a:solidFill>
                  <a:schemeClr val="tx1"/>
                </a:solidFill>
                <a:effectLst/>
                <a:latin typeface="Times New Roman" pitchFamily="18" charset="0"/>
                <a:ea typeface="+mn-ea"/>
                <a:cs typeface="+mn-cs"/>
              </a:rPr>
              <a:t> and we're able to mark individual methods as tests, we can now </a:t>
            </a:r>
            <a:r>
              <a:rPr lang="en-US" sz="1200" b="1" kern="1200" dirty="0">
                <a:solidFill>
                  <a:schemeClr val="tx1"/>
                </a:solidFill>
                <a:effectLst/>
                <a:latin typeface="Times New Roman" pitchFamily="18" charset="0"/>
                <a:ea typeface="+mn-ea"/>
                <a:cs typeface="+mn-cs"/>
              </a:rPr>
              <a:t>execute production </a:t>
            </a:r>
            <a:r>
              <a:rPr lang="en-US" sz="1200" kern="1200" dirty="0">
                <a:solidFill>
                  <a:schemeClr val="tx1"/>
                </a:solidFill>
                <a:effectLst/>
                <a:latin typeface="Times New Roman" pitchFamily="18" charset="0"/>
                <a:ea typeface="+mn-ea"/>
                <a:cs typeface="+mn-cs"/>
              </a:rPr>
              <a:t>code in our test methods and </a:t>
            </a:r>
            <a:r>
              <a:rPr lang="en-US" sz="1200" b="1" kern="1200" dirty="0">
                <a:solidFill>
                  <a:schemeClr val="tx1"/>
                </a:solidFill>
                <a:effectLst/>
                <a:latin typeface="Times New Roman" pitchFamily="18" charset="0"/>
                <a:ea typeface="+mn-ea"/>
                <a:cs typeface="+mn-cs"/>
              </a:rPr>
              <a:t>get some results</a:t>
            </a:r>
            <a:r>
              <a:rPr lang="en-US" sz="1200" kern="1200" dirty="0">
                <a:solidFill>
                  <a:schemeClr val="tx1"/>
                </a:solidFill>
                <a:effectLst/>
                <a:latin typeface="Times New Roman" pitchFamily="18" charset="0"/>
                <a:ea typeface="+mn-ea"/>
                <a:cs typeface="+mn-cs"/>
              </a:rPr>
              <a:t>, but we need some way of telling the test runner whether the test has </a:t>
            </a:r>
            <a:r>
              <a:rPr lang="en-US" sz="1200" b="1" kern="1200" dirty="0">
                <a:solidFill>
                  <a:schemeClr val="tx1"/>
                </a:solidFill>
                <a:effectLst/>
                <a:latin typeface="Times New Roman" pitchFamily="18" charset="0"/>
                <a:ea typeface="+mn-ea"/>
                <a:cs typeface="+mn-cs"/>
              </a:rPr>
              <a:t>passed</a:t>
            </a:r>
            <a:r>
              <a:rPr lang="en-US" sz="1200" kern="1200" dirty="0">
                <a:solidFill>
                  <a:schemeClr val="tx1"/>
                </a:solidFill>
                <a:effectLst/>
                <a:latin typeface="Times New Roman" pitchFamily="18" charset="0"/>
                <a:ea typeface="+mn-ea"/>
                <a:cs typeface="+mn-cs"/>
              </a:rPr>
              <a:t> or </a:t>
            </a:r>
            <a:r>
              <a:rPr lang="en-US" sz="1200" b="1" kern="1200" dirty="0">
                <a:solidFill>
                  <a:schemeClr val="tx1"/>
                </a:solidFill>
                <a:effectLst/>
                <a:latin typeface="Times New Roman" pitchFamily="18" charset="0"/>
                <a:ea typeface="+mn-ea"/>
                <a:cs typeface="+mn-cs"/>
              </a:rPr>
              <a:t>failed</a:t>
            </a:r>
            <a:r>
              <a:rPr lang="en-US" sz="1200" kern="1200" dirty="0">
                <a:solidFill>
                  <a:schemeClr val="tx1"/>
                </a:solidFill>
                <a:effectLst/>
                <a:latin typeface="Times New Roman" pitchFamily="18" charset="0"/>
                <a:ea typeface="+mn-ea"/>
                <a:cs typeface="+mn-cs"/>
              </a:rPr>
              <a:t>. To do this we use </a:t>
            </a:r>
            <a:r>
              <a:rPr lang="en-US" sz="1200" b="1" kern="1200" dirty="0">
                <a:solidFill>
                  <a:schemeClr val="tx1"/>
                </a:solidFill>
                <a:effectLst/>
                <a:latin typeface="Times New Roman" pitchFamily="18" charset="0"/>
                <a:ea typeface="+mn-ea"/>
                <a:cs typeface="+mn-cs"/>
              </a:rPr>
              <a:t>Asserts</a:t>
            </a:r>
            <a:r>
              <a:rPr lang="en-US" sz="1200" kern="1200" dirty="0">
                <a:solidFill>
                  <a:schemeClr val="tx1"/>
                </a:solidFill>
                <a:effectLst/>
                <a:latin typeface="Times New Roman" pitchFamily="18" charset="0"/>
                <a:ea typeface="+mn-ea"/>
                <a:cs typeface="+mn-cs"/>
              </a:rPr>
              <a:t>, and essentially Asserts tell the test runner whether our test has passed or failed. We'll be looking at Asserts in more detail in the next module, but let's have a quick look at an example on the next slide. </a:t>
            </a:r>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9</a:t>
            </a:fld>
            <a:endParaRPr lang="en-US" altLang="nl-BE"/>
          </a:p>
        </p:txBody>
      </p:sp>
    </p:spTree>
    <p:extLst>
      <p:ext uri="{BB962C8B-B14F-4D97-AF65-F5344CB8AC3E}">
        <p14:creationId xmlns:p14="http://schemas.microsoft.com/office/powerpoint/2010/main" val="18699374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Running Code Before and After Assemblies and Namespaces</a:t>
            </a:r>
          </a:p>
          <a:p>
            <a:endParaRPr lang="en-US" dirty="0"/>
          </a:p>
          <a:p>
            <a:r>
              <a:rPr lang="en-US" dirty="0"/>
              <a:t>We can also write ancillary code that runs before and after any test we have in a specific namespace or any test that we have in the entire test assembly. </a:t>
            </a:r>
          </a:p>
          <a:p>
            <a:r>
              <a:rPr lang="en-US" dirty="0"/>
              <a:t>How can we run code that executes for specific tests in a namespace. Open the </a:t>
            </a:r>
            <a:r>
              <a:rPr lang="en-US" dirty="0" err="1"/>
              <a:t>SetUpFixtureForSpecificNamespace</a:t>
            </a:r>
            <a:r>
              <a:rPr lang="en-US" dirty="0"/>
              <a:t> class.</a:t>
            </a:r>
            <a:r>
              <a:rPr lang="en-US" baseline="0" dirty="0"/>
              <a:t> </a:t>
            </a:r>
            <a:r>
              <a:rPr lang="en-US" dirty="0"/>
              <a:t>The first thing to notice is that we don't actually have any tests in this class. This is a new class that we've created for the purpose of running code before and after any tests in a specific namespace, so I've just called this class </a:t>
            </a:r>
            <a:r>
              <a:rPr lang="en-US" dirty="0" err="1"/>
              <a:t>SetUpFixtureForSpecificNamespace</a:t>
            </a:r>
            <a:r>
              <a:rPr lang="en-US" dirty="0"/>
              <a:t>, and we need to decorate this class with the </a:t>
            </a:r>
            <a:r>
              <a:rPr lang="en-US" dirty="0" err="1"/>
              <a:t>NUnit</a:t>
            </a:r>
            <a:r>
              <a:rPr lang="en-US" dirty="0"/>
              <a:t> </a:t>
            </a:r>
            <a:r>
              <a:rPr lang="en-US" dirty="0" err="1"/>
              <a:t>SetUpFixture</a:t>
            </a:r>
            <a:r>
              <a:rPr lang="en-US" dirty="0"/>
              <a:t> attribute. </a:t>
            </a:r>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68</a:t>
            </a:fld>
            <a:endParaRPr lang="en-US" altLang="nl-BE"/>
          </a:p>
        </p:txBody>
      </p:sp>
    </p:spTree>
    <p:extLst>
      <p:ext uri="{BB962C8B-B14F-4D97-AF65-F5344CB8AC3E}">
        <p14:creationId xmlns:p14="http://schemas.microsoft.com/office/powerpoint/2010/main" val="39652445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b="1" dirty="0"/>
              <a:t>Running</a:t>
            </a:r>
            <a:r>
              <a:rPr lang="nl-BE" b="1" baseline="0" dirty="0"/>
              <a:t> Code Before and After a Namespace</a:t>
            </a:r>
          </a:p>
          <a:p>
            <a:endParaRPr lang="nl-BE" b="1"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The test runner will know to look inside this class for </a:t>
            </a:r>
            <a:r>
              <a:rPr lang="en-US" dirty="0" err="1"/>
              <a:t>SetUp</a:t>
            </a:r>
            <a:r>
              <a:rPr lang="en-US" dirty="0"/>
              <a:t> and </a:t>
            </a:r>
            <a:r>
              <a:rPr lang="en-US" dirty="0" err="1"/>
              <a:t>TearDown</a:t>
            </a:r>
            <a:r>
              <a:rPr lang="en-US" dirty="0"/>
              <a:t> methods for specific namespace. The namespace that this </a:t>
            </a:r>
            <a:r>
              <a:rPr lang="en-US" dirty="0" err="1"/>
              <a:t>SetUp</a:t>
            </a:r>
            <a:r>
              <a:rPr lang="en-US" dirty="0"/>
              <a:t> and </a:t>
            </a:r>
            <a:r>
              <a:rPr lang="en-US" dirty="0" err="1"/>
              <a:t>TearDown</a:t>
            </a:r>
            <a:r>
              <a:rPr lang="en-US" dirty="0"/>
              <a:t> code will apply to is the containing namespace, </a:t>
            </a:r>
            <a:r>
              <a:rPr lang="en-US" dirty="0" err="1"/>
              <a:t>SomeNamespace</a:t>
            </a:r>
            <a:r>
              <a:rPr lang="en-US" dirty="0"/>
              <a:t>. Any of the tests within this </a:t>
            </a:r>
            <a:r>
              <a:rPr lang="en-US" dirty="0" err="1"/>
              <a:t>SomeNamespace</a:t>
            </a:r>
            <a:r>
              <a:rPr lang="en-US" dirty="0"/>
              <a:t> when executed will have this </a:t>
            </a:r>
            <a:r>
              <a:rPr lang="en-US" dirty="0" err="1"/>
              <a:t>SetUp</a:t>
            </a:r>
            <a:r>
              <a:rPr lang="en-US" dirty="0"/>
              <a:t> code in our class executed. </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Again, I've got a </a:t>
            </a:r>
            <a:r>
              <a:rPr lang="en-US" dirty="0" err="1"/>
              <a:t>SetUp</a:t>
            </a:r>
            <a:r>
              <a:rPr lang="en-US" dirty="0"/>
              <a:t> and </a:t>
            </a:r>
            <a:r>
              <a:rPr lang="en-US" dirty="0" err="1"/>
              <a:t>TearDown</a:t>
            </a:r>
            <a:r>
              <a:rPr lang="en-US" dirty="0"/>
              <a:t> method, and this time we're outputting the </a:t>
            </a:r>
            <a:r>
              <a:rPr lang="en-US" dirty="0" err="1"/>
              <a:t>Console.WriteLine</a:t>
            </a:r>
            <a:r>
              <a:rPr lang="en-US" dirty="0"/>
              <a:t> before any tests in </a:t>
            </a:r>
            <a:r>
              <a:rPr lang="en-US" dirty="0" err="1"/>
              <a:t>SomeNamespace</a:t>
            </a:r>
            <a:r>
              <a:rPr lang="en-US" dirty="0"/>
              <a:t>, and after all tests in </a:t>
            </a:r>
            <a:r>
              <a:rPr lang="en-US" dirty="0" err="1"/>
              <a:t>SomeNamespace</a:t>
            </a:r>
            <a:r>
              <a:rPr lang="en-US" dirty="0"/>
              <a: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If we choose our </a:t>
            </a:r>
            <a:r>
              <a:rPr lang="en-US" dirty="0" err="1"/>
              <a:t>PlayerCharacterTests</a:t>
            </a:r>
            <a:r>
              <a:rPr lang="en-US" dirty="0"/>
              <a:t> again, and remember, these </a:t>
            </a:r>
            <a:r>
              <a:rPr lang="en-US" dirty="0" err="1"/>
              <a:t>PlayerCharacterTests</a:t>
            </a:r>
            <a:r>
              <a:rPr lang="en-US" dirty="0"/>
              <a:t> exist in </a:t>
            </a:r>
            <a:r>
              <a:rPr lang="en-US" dirty="0" err="1"/>
              <a:t>SomeNamespace</a:t>
            </a:r>
            <a:r>
              <a:rPr lang="en-US" dirty="0"/>
              <a:t>, if we go and run our </a:t>
            </a:r>
            <a:r>
              <a:rPr lang="en-US" dirty="0" err="1"/>
              <a:t>PlayerCharacterTests</a:t>
            </a:r>
            <a:r>
              <a:rPr lang="en-US" dirty="0"/>
              <a:t> now, they pass as before, but if we look in the Output and just start at the beginning, notice we've got this Before any tests in </a:t>
            </a:r>
            <a:r>
              <a:rPr lang="en-US" dirty="0" err="1"/>
              <a:t>SomeNamespace</a:t>
            </a:r>
            <a:r>
              <a:rPr lang="en-US" dirty="0"/>
              <a:t> being output and this is coming from our </a:t>
            </a:r>
            <a:r>
              <a:rPr lang="en-US" dirty="0" err="1"/>
              <a:t>SetUpFixture</a:t>
            </a:r>
            <a:r>
              <a:rPr lang="en-US" dirty="0"/>
              <a:t> class, which exists in the </a:t>
            </a:r>
            <a:r>
              <a:rPr lang="en-US" dirty="0" err="1"/>
              <a:t>SomeNamespace</a:t>
            </a:r>
            <a:r>
              <a:rPr lang="en-US" dirty="0"/>
              <a:t> namespace. </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We also get our Before </a:t>
            </a:r>
            <a:r>
              <a:rPr lang="en-US" dirty="0" err="1"/>
              <a:t>PlayerCharacterTests</a:t>
            </a:r>
            <a:r>
              <a:rPr lang="en-US" dirty="0"/>
              <a:t> executing, and this is from our </a:t>
            </a:r>
            <a:r>
              <a:rPr lang="en-US" dirty="0" err="1"/>
              <a:t>TestFixtureSetUp</a:t>
            </a:r>
            <a:r>
              <a:rPr lang="en-US" dirty="0"/>
              <a:t>, Before </a:t>
            </a:r>
            <a:r>
              <a:rPr lang="en-US" dirty="0" err="1"/>
              <a:t>PlayercharacterTests</a:t>
            </a:r>
            <a:r>
              <a:rPr lang="en-US" dirty="0"/>
              <a:t>, and at the end here we finally get our After all tests in </a:t>
            </a:r>
            <a:r>
              <a:rPr lang="en-US" dirty="0" err="1"/>
              <a:t>SomeNamespace</a:t>
            </a:r>
            <a:r>
              <a:rPr lang="en-US" dirty="0"/>
              <a:t>, which again is coming from our </a:t>
            </a:r>
            <a:r>
              <a:rPr lang="en-US" dirty="0" err="1"/>
              <a:t>SetUpFixture</a:t>
            </a:r>
            <a:r>
              <a:rPr lang="en-US" dirty="0"/>
              <a:t> class in our </a:t>
            </a:r>
            <a:r>
              <a:rPr lang="en-US" dirty="0" err="1"/>
              <a:t>TearDown</a:t>
            </a:r>
            <a:r>
              <a:rPr lang="en-US" dirty="0"/>
              <a:t> method after all tests in </a:t>
            </a:r>
            <a:r>
              <a:rPr lang="en-US" dirty="0" err="1"/>
              <a:t>SomeNamespace</a:t>
            </a:r>
            <a:r>
              <a:rPr lang="en-US" dirty="0"/>
              <a:t>. If we were to run some tests that don't exist inside </a:t>
            </a:r>
            <a:r>
              <a:rPr lang="en-US" dirty="0" err="1"/>
              <a:t>SomeNamespace</a:t>
            </a:r>
            <a:r>
              <a:rPr lang="en-US" dirty="0"/>
              <a:t>, and run these tests, we won't actually get our Before any tests and After all tests in </a:t>
            </a:r>
            <a:r>
              <a:rPr lang="en-US" dirty="0" err="1"/>
              <a:t>SomeNamespace</a:t>
            </a:r>
            <a:r>
              <a:rPr lang="en-US" dirty="0"/>
              <a:t> executing because our tests belong in a different namespace here, this </a:t>
            </a:r>
            <a:r>
              <a:rPr lang="en-US" dirty="0" err="1"/>
              <a:t>SomeOtherNamespace</a:t>
            </a:r>
            <a:r>
              <a:rPr lang="en-US" dirty="0"/>
              <a:t>, and we can see this in our Output. </a:t>
            </a:r>
          </a:p>
          <a:p>
            <a:endParaRPr lang="nl-BE" b="1" dirty="0"/>
          </a:p>
        </p:txBody>
      </p:sp>
      <p:sp>
        <p:nvSpPr>
          <p:cNvPr id="4" name="Tijdelijke aanduiding voor dianummer 3"/>
          <p:cNvSpPr>
            <a:spLocks noGrp="1"/>
          </p:cNvSpPr>
          <p:nvPr>
            <p:ph type="sldNum" sz="quarter" idx="10"/>
          </p:nvPr>
        </p:nvSpPr>
        <p:spPr/>
        <p:txBody>
          <a:bodyPr/>
          <a:lstStyle/>
          <a:p>
            <a:pPr>
              <a:defRPr/>
            </a:pPr>
            <a:fld id="{D289C186-7A08-4C98-870C-D452D54753CE}" type="slidenum">
              <a:rPr lang="en-US" altLang="nl-BE" smtClean="0"/>
              <a:pPr>
                <a:defRPr/>
              </a:pPr>
              <a:t>69</a:t>
            </a:fld>
            <a:endParaRPr lang="en-US" altLang="nl-BE"/>
          </a:p>
        </p:txBody>
      </p:sp>
    </p:spTree>
    <p:extLst>
      <p:ext uri="{BB962C8B-B14F-4D97-AF65-F5344CB8AC3E}">
        <p14:creationId xmlns:p14="http://schemas.microsoft.com/office/powerpoint/2010/main" val="36366535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b="1" dirty="0"/>
              <a:t>Running Code</a:t>
            </a:r>
            <a:r>
              <a:rPr lang="nl-BE" b="1" baseline="0" dirty="0"/>
              <a:t> before all tests from Assembly</a:t>
            </a:r>
          </a:p>
          <a:p>
            <a:endParaRPr lang="nl-BE"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We can also create a </a:t>
            </a:r>
            <a:r>
              <a:rPr lang="en-US" dirty="0" err="1"/>
              <a:t>SetUpFixture</a:t>
            </a:r>
            <a:r>
              <a:rPr lang="en-US" dirty="0"/>
              <a:t> class that runs before any tests in the entire assembly. Notice this comment at</a:t>
            </a:r>
            <a:r>
              <a:rPr lang="en-US" baseline="0" dirty="0"/>
              <a:t> the top,</a:t>
            </a:r>
            <a:r>
              <a:rPr lang="en-US" dirty="0"/>
              <a:t> that we've got a class  that doesn't exist inside a namespace. There's no namespace declaration as we had in our previous </a:t>
            </a:r>
            <a:r>
              <a:rPr lang="en-US" dirty="0" err="1"/>
              <a:t>SetUpFixture</a:t>
            </a:r>
            <a:r>
              <a:rPr lang="en-US" dirty="0"/>
              <a:t> class. Because our </a:t>
            </a:r>
            <a:r>
              <a:rPr lang="en-US" dirty="0" err="1"/>
              <a:t>SetUpFixture</a:t>
            </a:r>
            <a:r>
              <a:rPr lang="en-US" dirty="0"/>
              <a:t> class here isn't contained inside a namespace, it will apply to the entire assembly, so any test inside the entire assembly. As before, we've got </a:t>
            </a:r>
            <a:r>
              <a:rPr lang="en-US" dirty="0" err="1"/>
              <a:t>SetUp</a:t>
            </a:r>
            <a:r>
              <a:rPr lang="en-US" dirty="0"/>
              <a:t> and </a:t>
            </a:r>
            <a:r>
              <a:rPr lang="en-US" dirty="0" err="1"/>
              <a:t>TearDown</a:t>
            </a:r>
            <a:r>
              <a:rPr lang="en-US" dirty="0"/>
              <a:t> methods, and here we've got Before any tests and After any tests in entire assembly. Let's build, and we'll go and run our tests in another namespace again and have a look at our test Output, and notice this time in our test Output we get our code executing before any of the tests in the entire assembly and also after any tests in the entire assembly. This is coming from our </a:t>
            </a:r>
            <a:r>
              <a:rPr lang="en-US" dirty="0" err="1"/>
              <a:t>SetUpFixture</a:t>
            </a:r>
            <a:r>
              <a:rPr lang="en-US" dirty="0"/>
              <a:t>, which isn't contained inside a specific namespace. If we go back and run our </a:t>
            </a:r>
            <a:r>
              <a:rPr lang="en-US" dirty="0" err="1"/>
              <a:t>PlayerCharacterTests</a:t>
            </a:r>
            <a:r>
              <a:rPr lang="en-US" dirty="0"/>
              <a:t>, not only will we get our entire assembly </a:t>
            </a:r>
            <a:r>
              <a:rPr lang="en-US" dirty="0" err="1"/>
              <a:t>SetUp</a:t>
            </a:r>
            <a:r>
              <a:rPr lang="en-US" dirty="0"/>
              <a:t> and </a:t>
            </a:r>
            <a:r>
              <a:rPr lang="en-US" dirty="0" err="1"/>
              <a:t>TearDown</a:t>
            </a:r>
            <a:r>
              <a:rPr lang="en-US" dirty="0"/>
              <a:t> executed, but we'll also get our </a:t>
            </a:r>
            <a:r>
              <a:rPr lang="en-US" dirty="0" err="1"/>
              <a:t>SetUpFixture</a:t>
            </a:r>
            <a:r>
              <a:rPr lang="en-US" dirty="0"/>
              <a:t> for the specific namespace here, </a:t>
            </a:r>
            <a:r>
              <a:rPr lang="en-US" dirty="0" err="1"/>
              <a:t>SomeNamespace</a:t>
            </a:r>
            <a:r>
              <a:rPr lang="en-US" dirty="0"/>
              <a:t>. And we can see this in our Output. We start off this test run by running code before any tests in the entire assembly. Then we get our </a:t>
            </a:r>
            <a:r>
              <a:rPr lang="en-US" dirty="0" err="1"/>
              <a:t>SetUp</a:t>
            </a:r>
            <a:r>
              <a:rPr lang="en-US" dirty="0"/>
              <a:t> code before any tests in the specific namespace, and then our </a:t>
            </a:r>
            <a:r>
              <a:rPr lang="en-US" dirty="0" err="1"/>
              <a:t>TestFixtureSetUp</a:t>
            </a:r>
            <a:r>
              <a:rPr lang="en-US" dirty="0"/>
              <a:t> within our </a:t>
            </a:r>
            <a:r>
              <a:rPr lang="en-US" dirty="0" err="1"/>
              <a:t>PlayerCharacterTests</a:t>
            </a:r>
            <a:r>
              <a:rPr lang="en-US" dirty="0"/>
              <a:t> </a:t>
            </a:r>
            <a:r>
              <a:rPr lang="en-US" dirty="0" err="1"/>
              <a:t>TestFixture</a:t>
            </a:r>
            <a:r>
              <a:rPr lang="en-US" dirty="0"/>
              <a:t>. And then at the end of the test run, we get our After </a:t>
            </a:r>
            <a:r>
              <a:rPr lang="en-US" dirty="0" err="1"/>
              <a:t>PlayerCharacterTests</a:t>
            </a:r>
            <a:r>
              <a:rPr lang="en-US" dirty="0"/>
              <a:t>, our After all tests in the specific namespace, and finally after all of the tests in the entire assembly.</a:t>
            </a:r>
          </a:p>
          <a:p>
            <a:endParaRPr lang="nl-BE" baseline="0" dirty="0"/>
          </a:p>
          <a:p>
            <a:endParaRPr lang="nl-BE" dirty="0"/>
          </a:p>
        </p:txBody>
      </p:sp>
      <p:sp>
        <p:nvSpPr>
          <p:cNvPr id="4" name="Tijdelijke aanduiding voor dianummer 3"/>
          <p:cNvSpPr>
            <a:spLocks noGrp="1"/>
          </p:cNvSpPr>
          <p:nvPr>
            <p:ph type="sldNum" sz="quarter" idx="10"/>
          </p:nvPr>
        </p:nvSpPr>
        <p:spPr/>
        <p:txBody>
          <a:bodyPr/>
          <a:lstStyle/>
          <a:p>
            <a:pPr>
              <a:defRPr/>
            </a:pPr>
            <a:fld id="{D289C186-7A08-4C98-870C-D452D54753CE}" type="slidenum">
              <a:rPr lang="en-US" altLang="nl-BE" smtClean="0"/>
              <a:pPr>
                <a:defRPr/>
              </a:pPr>
              <a:t>70</a:t>
            </a:fld>
            <a:endParaRPr lang="en-US" altLang="nl-BE"/>
          </a:p>
        </p:txBody>
      </p:sp>
    </p:spTree>
    <p:extLst>
      <p:ext uri="{BB962C8B-B14F-4D97-AF65-F5344CB8AC3E}">
        <p14:creationId xmlns:p14="http://schemas.microsoft.com/office/powerpoint/2010/main" val="14842468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Running a Test with Multiple Test Case Data</a:t>
            </a:r>
          </a:p>
          <a:p>
            <a:endParaRPr lang="en-US" dirty="0"/>
          </a:p>
          <a:p>
            <a:r>
              <a:rPr lang="en-US" dirty="0"/>
              <a:t>In this next section of this module, we're going to look at some techniques where we can create a single test and then run that test multiple times with different input test data. In this first demo we're going to see how we can take an existing test and execute it multiple times with different sets of specified test data. We have a </a:t>
            </a:r>
            <a:r>
              <a:rPr lang="en-US" dirty="0" err="1"/>
              <a:t>MemoryCalculatorDataDrivenTests</a:t>
            </a:r>
            <a:r>
              <a:rPr lang="en-US" dirty="0"/>
              <a:t> </a:t>
            </a:r>
            <a:r>
              <a:rPr lang="en-US" dirty="0" err="1"/>
              <a:t>TestFixture</a:t>
            </a:r>
            <a:r>
              <a:rPr lang="en-US" dirty="0"/>
              <a:t> and at the minute we've just got a single method </a:t>
            </a:r>
            <a:r>
              <a:rPr lang="en-US" dirty="0" err="1"/>
              <a:t>ShouldSubtractTwoNegativeNumbers</a:t>
            </a:r>
            <a:r>
              <a:rPr lang="en-US" dirty="0"/>
              <a:t>. We're just creating a new </a:t>
            </a:r>
            <a:r>
              <a:rPr lang="en-US" dirty="0" err="1"/>
              <a:t>MemoryCalculator</a:t>
            </a:r>
            <a:r>
              <a:rPr lang="en-US" dirty="0"/>
              <a:t>, subtracting 5, and then 10, and checking we get positive 15. And we can run this, and it passes. </a:t>
            </a:r>
          </a:p>
          <a:p>
            <a:r>
              <a:rPr lang="en-US" dirty="0"/>
              <a:t>What if we wanted to write some tests to subtract two different negative numbers. We could go and copy and paste this test multiple times and then just change the different data parameters  and the </a:t>
            </a:r>
            <a:r>
              <a:rPr lang="en-US" dirty="0" err="1"/>
              <a:t>assertation</a:t>
            </a:r>
            <a:r>
              <a:rPr lang="en-US" dirty="0"/>
              <a:t>, but this could start to introduce a lot of code duplication. We'll have essentially the same tests written multiple times, just with different data parameters. </a:t>
            </a:r>
          </a:p>
          <a:p>
            <a:r>
              <a:rPr lang="en-US" dirty="0"/>
              <a:t>Let's turn this test into a </a:t>
            </a:r>
            <a:r>
              <a:rPr lang="en-US" dirty="0" err="1"/>
              <a:t>DataDrivenTest</a:t>
            </a:r>
            <a:r>
              <a:rPr lang="en-US" dirty="0"/>
              <a:t> that we can execute multiple times with different input test data. </a:t>
            </a:r>
          </a:p>
          <a:p>
            <a:r>
              <a:rPr lang="en-US" dirty="0"/>
              <a:t>The first thing we're going to do is we're actually going to add some parameters to our Test method. We've added three parameters, the first number we want to subtract, the second number we want to subtract, and then what we expect the outcome to be in the Assert. We've got these three parameters, we need to pass some values to them when the test executes. To do this, we can replace this Test attribute with the </a:t>
            </a:r>
            <a:r>
              <a:rPr lang="en-US" dirty="0" err="1"/>
              <a:t>NUnit</a:t>
            </a:r>
            <a:r>
              <a:rPr lang="en-US" dirty="0"/>
              <a:t> </a:t>
            </a:r>
            <a:r>
              <a:rPr lang="en-US" dirty="0" err="1"/>
              <a:t>TestCase</a:t>
            </a:r>
            <a:r>
              <a:rPr lang="en-US" dirty="0"/>
              <a:t> attribute, and the </a:t>
            </a:r>
            <a:r>
              <a:rPr lang="en-US" dirty="0" err="1"/>
              <a:t>TestCase</a:t>
            </a:r>
            <a:r>
              <a:rPr lang="en-US" dirty="0"/>
              <a:t> attribute creates a set of </a:t>
            </a:r>
            <a:r>
              <a:rPr lang="en-US" dirty="0" err="1"/>
              <a:t>TestData</a:t>
            </a:r>
            <a:r>
              <a:rPr lang="en-US" dirty="0"/>
              <a:t> that we want to pass to our Test method. In the </a:t>
            </a:r>
            <a:r>
              <a:rPr lang="en-US" dirty="0" err="1"/>
              <a:t>TestCase</a:t>
            </a:r>
            <a:r>
              <a:rPr lang="en-US" dirty="0"/>
              <a:t> attribute constructor, we can specify a variable number of parameters. Each parameter that we specify gets fed into each parameter of our Test method. </a:t>
            </a:r>
          </a:p>
          <a:p>
            <a:r>
              <a:rPr lang="en-US" dirty="0"/>
              <a:t>-5 will get passed to </a:t>
            </a:r>
            <a:r>
              <a:rPr lang="en-US" dirty="0" err="1"/>
              <a:t>firstNum</a:t>
            </a:r>
            <a:r>
              <a:rPr lang="en-US" dirty="0"/>
              <a:t>, -10 will get passed to </a:t>
            </a:r>
            <a:r>
              <a:rPr lang="en-US" dirty="0" err="1"/>
              <a:t>secondNum</a:t>
            </a:r>
            <a:r>
              <a:rPr lang="en-US" dirty="0"/>
              <a:t>, and 15 will be passed to </a:t>
            </a:r>
            <a:r>
              <a:rPr lang="en-US" dirty="0" err="1"/>
              <a:t>expectedNum</a:t>
            </a:r>
            <a:r>
              <a:rPr lang="en-US" dirty="0"/>
              <a:t> (the last parameter (not</a:t>
            </a:r>
            <a:r>
              <a:rPr lang="en-US" baseline="0" dirty="0"/>
              <a:t> visible on the slide)</a:t>
            </a:r>
            <a:r>
              <a:rPr lang="en-US" dirty="0"/>
              <a:t>. We've got these parameters, we need to modify the Test body to make use of them. So instead of these hardcoded values, we're actually going to use the parameters of the Test method, </a:t>
            </a:r>
            <a:r>
              <a:rPr lang="en-US" dirty="0" err="1"/>
              <a:t>firstNum</a:t>
            </a:r>
            <a:r>
              <a:rPr lang="en-US" dirty="0"/>
              <a:t>, followed by </a:t>
            </a:r>
            <a:r>
              <a:rPr lang="en-US" dirty="0" err="1"/>
              <a:t>secondNum</a:t>
            </a:r>
            <a:r>
              <a:rPr lang="en-US" dirty="0"/>
              <a:t>, and we also need to change the Assert to remove the hardcoded expected value.</a:t>
            </a:r>
            <a:r>
              <a:rPr lang="en-US" baseline="0" dirty="0"/>
              <a:t> I</a:t>
            </a:r>
            <a:r>
              <a:rPr lang="en-US" dirty="0"/>
              <a:t>nstead use the </a:t>
            </a:r>
            <a:r>
              <a:rPr lang="en-US" dirty="0" err="1"/>
              <a:t>expectedNum</a:t>
            </a:r>
            <a:r>
              <a:rPr lang="en-US" dirty="0"/>
              <a:t> parameter from our Test method parameter that's going to be populated from our </a:t>
            </a:r>
            <a:r>
              <a:rPr lang="en-US" dirty="0" err="1"/>
              <a:t>TestCase</a:t>
            </a:r>
            <a:r>
              <a:rPr lang="en-US" dirty="0"/>
              <a:t> attribute. </a:t>
            </a:r>
          </a:p>
          <a:p>
            <a:r>
              <a:rPr lang="en-US" dirty="0"/>
              <a:t>If we Build and have a look in our Test Explorer, notice this time we've got this slightly different format for our Test method name, showing the actual test data parameters that will be passed to it. We can run this, and our test passes, and we can see in the Output window we've got this </a:t>
            </a:r>
            <a:r>
              <a:rPr lang="en-US" dirty="0" err="1"/>
              <a:t>TestCase</a:t>
            </a:r>
            <a:r>
              <a:rPr lang="en-US" dirty="0"/>
              <a:t> -5, -10, and 15 coming from our -5, -10, and 15. </a:t>
            </a:r>
          </a:p>
          <a:p>
            <a:r>
              <a:rPr lang="en-US" dirty="0"/>
              <a:t>We've re-factored this test, we can very quickly add new </a:t>
            </a:r>
            <a:r>
              <a:rPr lang="en-US" dirty="0" err="1"/>
              <a:t>TestCases</a:t>
            </a:r>
            <a:r>
              <a:rPr lang="en-US" dirty="0"/>
              <a:t> to it. Let's add two more </a:t>
            </a:r>
            <a:r>
              <a:rPr lang="en-US" dirty="0" err="1"/>
              <a:t>TestCases</a:t>
            </a:r>
            <a:r>
              <a:rPr lang="en-US" dirty="0"/>
              <a:t>, a </a:t>
            </a:r>
            <a:r>
              <a:rPr lang="en-US" dirty="0" err="1"/>
              <a:t>TestCase</a:t>
            </a:r>
            <a:r>
              <a:rPr lang="en-US" dirty="0"/>
              <a:t> where we're specifying -5 for the </a:t>
            </a:r>
            <a:r>
              <a:rPr lang="en-US" dirty="0" err="1"/>
              <a:t>firstNum</a:t>
            </a:r>
            <a:r>
              <a:rPr lang="en-US" dirty="0"/>
              <a:t>, -5 for the </a:t>
            </a:r>
            <a:r>
              <a:rPr lang="en-US" dirty="0" err="1"/>
              <a:t>secondNum</a:t>
            </a:r>
            <a:r>
              <a:rPr lang="en-US" dirty="0"/>
              <a:t>, and 10 for our expected Assert value, and a third </a:t>
            </a:r>
            <a:r>
              <a:rPr lang="en-US" dirty="0" err="1"/>
              <a:t>TestCase</a:t>
            </a:r>
            <a:r>
              <a:rPr lang="en-US" dirty="0"/>
              <a:t>, -5, 0, and 5. </a:t>
            </a:r>
          </a:p>
          <a:p>
            <a:r>
              <a:rPr lang="en-US" dirty="0"/>
              <a:t>If we build, notice this time that we've actually got three tests showing up now. The first one that we've just executed followed by these two additional </a:t>
            </a:r>
            <a:r>
              <a:rPr lang="en-US" dirty="0" err="1"/>
              <a:t>TestCases</a:t>
            </a:r>
            <a:r>
              <a:rPr lang="en-US" dirty="0"/>
              <a:t> that we've just added. We've very quickly created multiple </a:t>
            </a:r>
            <a:r>
              <a:rPr lang="en-US" dirty="0" err="1"/>
              <a:t>TestCases</a:t>
            </a:r>
            <a:r>
              <a:rPr lang="en-US" dirty="0"/>
              <a:t> by simply adding new </a:t>
            </a:r>
            <a:r>
              <a:rPr lang="en-US" dirty="0" err="1"/>
              <a:t>TestCase</a:t>
            </a:r>
            <a:r>
              <a:rPr lang="en-US" dirty="0"/>
              <a:t> attributes. We can run these selected tests, and our tests pass. Just to show this working, let's make a mistake here in our expected result. Let's change this to 25, build</a:t>
            </a:r>
            <a:r>
              <a:rPr lang="en-US" baseline="0" dirty="0"/>
              <a:t> and </a:t>
            </a:r>
            <a:r>
              <a:rPr lang="en-US" dirty="0"/>
              <a:t>run these tests again. Notice this time we get a test failure and if we have a look at this we can see we expected the value of 25, but it was actually 5. So let's just fix that, re-build, and run our tests again, and now they all pass.</a:t>
            </a:r>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71</a:t>
            </a:fld>
            <a:endParaRPr lang="en-US" altLang="nl-BE"/>
          </a:p>
        </p:txBody>
      </p:sp>
    </p:spTree>
    <p:extLst>
      <p:ext uri="{BB962C8B-B14F-4D97-AF65-F5344CB8AC3E}">
        <p14:creationId xmlns:p14="http://schemas.microsoft.com/office/powerpoint/2010/main" val="30178735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Multiple Test</a:t>
            </a:r>
            <a:r>
              <a:rPr lang="nl-BE" baseline="0" dirty="0"/>
              <a:t> Case Data: alternative</a:t>
            </a:r>
            <a:r>
              <a:rPr lang="en-US" baseline="0" dirty="0"/>
              <a:t> (1)</a:t>
            </a:r>
          </a:p>
          <a:p>
            <a:r>
              <a:rPr lang="en-US" baseline="0" dirty="0"/>
              <a:t>Reusing Test Case Data</a:t>
            </a:r>
          </a:p>
          <a:p>
            <a:endParaRPr lang="en-US" baseline="0" dirty="0"/>
          </a:p>
          <a:p>
            <a:r>
              <a:rPr lang="en-US" baseline="0" dirty="0"/>
              <a:t>Now we know how to use test case data for a single Test method. If we have a set of Test Case Data that we want to reuse through multiple tests, we can modify our tests to do this. </a:t>
            </a:r>
          </a:p>
          <a:p>
            <a:r>
              <a:rPr lang="en-US" baseline="0" dirty="0"/>
              <a:t>We have this class </a:t>
            </a:r>
            <a:r>
              <a:rPr lang="en-US" baseline="0" dirty="0" err="1"/>
              <a:t>SharingTestDataTests</a:t>
            </a:r>
            <a:r>
              <a:rPr lang="en-US" baseline="0" dirty="0"/>
              <a:t>, and it's just using the </a:t>
            </a:r>
            <a:r>
              <a:rPr lang="en-US" baseline="0" dirty="0" err="1"/>
              <a:t>TestCase</a:t>
            </a:r>
            <a:r>
              <a:rPr lang="en-US" baseline="0" dirty="0"/>
              <a:t> attribute that we just saw. We can run these tests, and they all pass, but what if we had multiple tests that we wanted to use these same sets of </a:t>
            </a:r>
            <a:r>
              <a:rPr lang="en-US" baseline="0" dirty="0" err="1"/>
              <a:t>TestCase</a:t>
            </a:r>
            <a:r>
              <a:rPr lang="en-US" baseline="0" dirty="0"/>
              <a:t> data for, so we could copy and paste the set of </a:t>
            </a:r>
            <a:r>
              <a:rPr lang="en-US" baseline="0" dirty="0" err="1"/>
              <a:t>TestCaseData</a:t>
            </a:r>
            <a:r>
              <a:rPr lang="en-US" baseline="0" dirty="0"/>
              <a:t> to each test This is creating some code duplication and maintenance problems. </a:t>
            </a:r>
          </a:p>
          <a:p>
            <a:r>
              <a:rPr lang="en-US" baseline="0" dirty="0"/>
              <a:t>Instead, we can create a new class that we can use to provide test data to Test methods. We create a class in the same file. I'm going to call this class </a:t>
            </a:r>
            <a:r>
              <a:rPr lang="en-US" baseline="0" dirty="0" err="1"/>
              <a:t>ExampleTestCaseSource</a:t>
            </a:r>
            <a:r>
              <a:rPr lang="en-US" baseline="0" dirty="0"/>
              <a:t>, and we're actually going to implement the </a:t>
            </a:r>
            <a:r>
              <a:rPr lang="en-US" baseline="0" dirty="0" err="1"/>
              <a:t>IEnumerable</a:t>
            </a:r>
            <a:r>
              <a:rPr lang="en-US" baseline="0" dirty="0"/>
              <a:t> interface. When we implement </a:t>
            </a:r>
            <a:r>
              <a:rPr lang="en-US" baseline="0" dirty="0" err="1"/>
              <a:t>IEnumerable</a:t>
            </a:r>
            <a:r>
              <a:rPr lang="en-US" baseline="0" dirty="0"/>
              <a:t>, we have to implement its </a:t>
            </a:r>
            <a:r>
              <a:rPr lang="en-US" baseline="0" dirty="0" err="1"/>
              <a:t>GetEnumerator</a:t>
            </a:r>
            <a:r>
              <a:rPr lang="en-US" baseline="0" dirty="0"/>
              <a:t> method. In this method we can provide some </a:t>
            </a:r>
            <a:r>
              <a:rPr lang="en-US" baseline="0" dirty="0" err="1"/>
              <a:t>TestCase</a:t>
            </a:r>
            <a:r>
              <a:rPr lang="en-US" baseline="0" dirty="0"/>
              <a:t> data. </a:t>
            </a:r>
          </a:p>
          <a:p>
            <a:r>
              <a:rPr lang="en-US" baseline="0" dirty="0"/>
              <a:t>We're just returning three sets of </a:t>
            </a:r>
            <a:r>
              <a:rPr lang="en-US" baseline="0" dirty="0" err="1"/>
              <a:t>TestCase</a:t>
            </a:r>
            <a:r>
              <a:rPr lang="en-US" baseline="0" dirty="0"/>
              <a:t> data, and we're returning the same values, -5, -10, 15, etc., as we're providing in our </a:t>
            </a:r>
            <a:r>
              <a:rPr lang="en-US" baseline="0" dirty="0" err="1"/>
              <a:t>TestCase</a:t>
            </a:r>
            <a:r>
              <a:rPr lang="en-US" baseline="0" dirty="0"/>
              <a:t> attributes. We have a class that will provide an enumeration of </a:t>
            </a:r>
            <a:r>
              <a:rPr lang="en-US" baseline="0" dirty="0" err="1"/>
              <a:t>TestData</a:t>
            </a:r>
            <a:r>
              <a:rPr lang="en-US" baseline="0" dirty="0"/>
              <a:t>, we need to specify our Test method to actually use it. To do this, we can remove the </a:t>
            </a:r>
            <a:r>
              <a:rPr lang="en-US" baseline="0" dirty="0" err="1"/>
              <a:t>TestCase</a:t>
            </a:r>
            <a:r>
              <a:rPr lang="en-US" baseline="0" dirty="0"/>
              <a:t> attributes and replace them with </a:t>
            </a:r>
            <a:r>
              <a:rPr lang="en-US" baseline="0" dirty="0" err="1"/>
              <a:t>NUnit's</a:t>
            </a:r>
            <a:r>
              <a:rPr lang="en-US" baseline="0" dirty="0"/>
              <a:t> </a:t>
            </a:r>
            <a:r>
              <a:rPr lang="en-US" baseline="0" dirty="0" err="1"/>
              <a:t>TestCaseSource</a:t>
            </a:r>
            <a:r>
              <a:rPr lang="en-US" baseline="0" dirty="0"/>
              <a:t> attribute. The </a:t>
            </a:r>
            <a:r>
              <a:rPr lang="en-US" baseline="0" dirty="0" err="1"/>
              <a:t>TestCaseSource</a:t>
            </a:r>
            <a:r>
              <a:rPr lang="en-US" baseline="0" dirty="0"/>
              <a:t> attribute allows us to tell the test runner to read in </a:t>
            </a:r>
            <a:r>
              <a:rPr lang="en-US" baseline="0" dirty="0" err="1"/>
              <a:t>TestCase</a:t>
            </a:r>
            <a:r>
              <a:rPr lang="en-US" baseline="0" dirty="0"/>
              <a:t> data from an alternative place. When we do this, we need to tell the test runner which class to pull in </a:t>
            </a:r>
            <a:r>
              <a:rPr lang="en-US" baseline="0" dirty="0" err="1"/>
              <a:t>TestData</a:t>
            </a:r>
            <a:r>
              <a:rPr lang="en-US" baseline="0" dirty="0"/>
              <a:t> from, so here we use </a:t>
            </a:r>
            <a:r>
              <a:rPr lang="en-US" baseline="0" dirty="0" err="1"/>
              <a:t>typeof</a:t>
            </a:r>
            <a:r>
              <a:rPr lang="en-US" baseline="0" dirty="0"/>
              <a:t>, and specify our </a:t>
            </a:r>
            <a:r>
              <a:rPr lang="en-US" baseline="0" dirty="0" err="1"/>
              <a:t>ExampleTestCaseSource</a:t>
            </a:r>
            <a:r>
              <a:rPr lang="en-US" baseline="0" dirty="0"/>
              <a:t> class that we've just created from here. If we build this, we can see our tests look the same, and if we run our selected tests they all still pass. We can go and create some different test data here. So let's create a fourth </a:t>
            </a:r>
            <a:r>
              <a:rPr lang="en-US" baseline="0" dirty="0" err="1"/>
              <a:t>TestCase</a:t>
            </a:r>
            <a:r>
              <a:rPr lang="en-US" baseline="0" dirty="0"/>
              <a:t>, and let's just say we're going to use 0, 0, and so we expect the result to still be 0. If we build this, we can see our fourth </a:t>
            </a:r>
            <a:r>
              <a:rPr lang="en-US" baseline="0" dirty="0" err="1"/>
              <a:t>TestCase</a:t>
            </a:r>
            <a:r>
              <a:rPr lang="en-US" baseline="0" dirty="0"/>
              <a:t> _____ 0, 0, 0, and we can run all of our four </a:t>
            </a:r>
            <a:r>
              <a:rPr lang="en-US" baseline="0" dirty="0" err="1"/>
              <a:t>TestCases</a:t>
            </a:r>
            <a:r>
              <a:rPr lang="en-US" baseline="0" dirty="0"/>
              <a:t> now, and they all still pass.</a:t>
            </a:r>
            <a:endParaRPr lang="nl-BE" baseline="0" dirty="0"/>
          </a:p>
          <a:p>
            <a:endParaRPr lang="nl-BE" baseline="0"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73</a:t>
            </a:fld>
            <a:endParaRPr lang="en-US" altLang="nl-BE"/>
          </a:p>
        </p:txBody>
      </p:sp>
    </p:spTree>
    <p:extLst>
      <p:ext uri="{BB962C8B-B14F-4D97-AF65-F5344CB8AC3E}">
        <p14:creationId xmlns:p14="http://schemas.microsoft.com/office/powerpoint/2010/main" val="28895298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G</a:t>
            </a:r>
            <a:r>
              <a:rPr lang="en-US" b="1" dirty="0" err="1"/>
              <a:t>enerating</a:t>
            </a:r>
            <a:r>
              <a:rPr lang="en-US" b="1" dirty="0"/>
              <a:t> Combinations of Input Data</a:t>
            </a:r>
          </a:p>
          <a:p>
            <a:endParaRPr lang="en-US" dirty="0"/>
          </a:p>
          <a:p>
            <a:r>
              <a:rPr lang="en-US" dirty="0"/>
              <a:t>In this final demo on test data, we're going to look at how we can get </a:t>
            </a:r>
            <a:r>
              <a:rPr lang="en-US" dirty="0" err="1"/>
              <a:t>NUnit</a:t>
            </a:r>
            <a:r>
              <a:rPr lang="en-US" dirty="0"/>
              <a:t> to automatically generate combinations of all input data that we specify.</a:t>
            </a:r>
            <a:r>
              <a:rPr lang="en-US" baseline="0" dirty="0"/>
              <a:t> In this </a:t>
            </a:r>
            <a:r>
              <a:rPr lang="en-US" dirty="0"/>
              <a:t>way we can very quickly create large variations in input data to make sure our code doesn't throw an exception. We've got this Test class </a:t>
            </a:r>
            <a:r>
              <a:rPr lang="en-US" dirty="0" err="1"/>
              <a:t>MemoryCalculatorCombinatorialTests</a:t>
            </a:r>
            <a:r>
              <a:rPr lang="en-US" dirty="0"/>
              <a:t>, and we've just got the Test method with a couple of parameters, </a:t>
            </a:r>
            <a:r>
              <a:rPr lang="en-US" dirty="0" err="1"/>
              <a:t>numToAdd</a:t>
            </a:r>
            <a:r>
              <a:rPr lang="en-US" dirty="0"/>
              <a:t>, and </a:t>
            </a:r>
            <a:r>
              <a:rPr lang="en-US" dirty="0" err="1"/>
              <a:t>numToDivideBy</a:t>
            </a:r>
            <a:r>
              <a:rPr lang="en-US" dirty="0"/>
              <a:t>. In our Test body we're calling the Add method of our System Under Test, and then calling its Divide method. Notice in this test we don't have </a:t>
            </a:r>
            <a:r>
              <a:rPr lang="en-US" dirty="0" err="1"/>
              <a:t>TestCase</a:t>
            </a:r>
            <a:r>
              <a:rPr lang="en-US" dirty="0"/>
              <a:t> attributes because we don't want to manually specify all of the different combinations of input parameters, we want </a:t>
            </a:r>
            <a:r>
              <a:rPr lang="en-US" dirty="0" err="1"/>
              <a:t>NUnit</a:t>
            </a:r>
            <a:r>
              <a:rPr lang="en-US" dirty="0"/>
              <a:t> to do this for us. To do this, rather than adding additional attributes to the method itself, we're going to add attributes to the individual parameters of the method. </a:t>
            </a:r>
          </a:p>
          <a:p>
            <a:r>
              <a:rPr lang="en-US" dirty="0"/>
              <a:t>The first thing we want to do is specify a number of values to be provided to the </a:t>
            </a:r>
            <a:r>
              <a:rPr lang="en-US" dirty="0" err="1"/>
              <a:t>numToAdd</a:t>
            </a:r>
            <a:r>
              <a:rPr lang="en-US" dirty="0"/>
              <a:t> parameter. We’re going to use </a:t>
            </a:r>
            <a:r>
              <a:rPr lang="en-US" dirty="0" err="1"/>
              <a:t>NUnit's</a:t>
            </a:r>
            <a:r>
              <a:rPr lang="en-US" dirty="0"/>
              <a:t> Values attribute. We're adding the Values attribute to the actual </a:t>
            </a:r>
            <a:r>
              <a:rPr lang="en-US" dirty="0" err="1"/>
              <a:t>numToAdd</a:t>
            </a:r>
            <a:r>
              <a:rPr lang="en-US" dirty="0"/>
              <a:t> parameter. This will provide the values 10, 20, and 30 to this </a:t>
            </a:r>
            <a:r>
              <a:rPr lang="en-US" dirty="0" err="1"/>
              <a:t>numToAdd</a:t>
            </a:r>
            <a:r>
              <a:rPr lang="en-US" dirty="0"/>
              <a:t> parameter. We can do the same thing for the </a:t>
            </a:r>
            <a:r>
              <a:rPr lang="en-US" dirty="0" err="1"/>
              <a:t>numToDivideBy</a:t>
            </a:r>
            <a:r>
              <a:rPr lang="en-US" dirty="0"/>
              <a:t> parameter.</a:t>
            </a:r>
            <a:r>
              <a:rPr lang="en-US" baseline="0" dirty="0"/>
              <a:t> W</a:t>
            </a:r>
            <a:r>
              <a:rPr lang="en-US" dirty="0"/>
              <a:t>e're providing the values 2, 1, and 0 to the </a:t>
            </a:r>
            <a:r>
              <a:rPr lang="en-US" dirty="0" err="1"/>
              <a:t>numToDivideBy</a:t>
            </a:r>
            <a:r>
              <a:rPr lang="en-US" dirty="0"/>
              <a:t> parameter. Unlike the </a:t>
            </a:r>
            <a:r>
              <a:rPr lang="en-US" dirty="0" err="1"/>
              <a:t>TestCaseData</a:t>
            </a:r>
            <a:r>
              <a:rPr lang="en-US" dirty="0"/>
              <a:t> attribute, when </a:t>
            </a:r>
            <a:r>
              <a:rPr lang="en-US" dirty="0" err="1"/>
              <a:t>NUnit</a:t>
            </a:r>
            <a:r>
              <a:rPr lang="en-US" dirty="0"/>
              <a:t> sees these values it's going to actually create nine individual tests for it. We'll get 10 divided by 2, 10 divided by 1, and 10 divided by 0; 20 divided by 2, 1, and 0; and 30 divided by 2, 1, and 0.  </a:t>
            </a:r>
            <a:r>
              <a:rPr lang="en-US" dirty="0" err="1"/>
              <a:t>NUnit</a:t>
            </a:r>
            <a:r>
              <a:rPr lang="en-US" dirty="0"/>
              <a:t> is going to create all of these different combinations of input </a:t>
            </a:r>
            <a:r>
              <a:rPr lang="en-US" dirty="0" err="1"/>
              <a:t>TestData</a:t>
            </a:r>
            <a:r>
              <a:rPr lang="en-US" dirty="0"/>
              <a:t> and then execute our test. If we build this and head over to our </a:t>
            </a:r>
            <a:r>
              <a:rPr lang="en-US" dirty="0" err="1"/>
              <a:t>MemoryCalculatorCombinatorialTests</a:t>
            </a:r>
            <a:r>
              <a:rPr lang="en-US" dirty="0"/>
              <a:t>, we can see we've actually got nine tests showing up now.</a:t>
            </a:r>
            <a:r>
              <a:rPr lang="en-US" baseline="0" dirty="0"/>
              <a:t> W</a:t>
            </a:r>
            <a:r>
              <a:rPr lang="en-US" dirty="0"/>
              <a:t>e can see the combinations of input data, 10 divided by 0, divided by 1, and divided by 2; 20 divided by 0, by 1 and 2; and 30 divided by 0, 1, and 2. We can see a number of zeros for a divisor, we should get some errors for those. Let's run this, and we can see all of the different combinations of input test data used and those combinations that involve a </a:t>
            </a:r>
            <a:r>
              <a:rPr lang="en-US" dirty="0" err="1"/>
              <a:t>DivideByZero</a:t>
            </a:r>
            <a:r>
              <a:rPr lang="en-US" dirty="0"/>
              <a:t> or get the expected </a:t>
            </a:r>
            <a:r>
              <a:rPr lang="en-US" dirty="0" err="1"/>
              <a:t>DivideByZero</a:t>
            </a:r>
            <a:r>
              <a:rPr lang="en-US" dirty="0"/>
              <a:t> exception. </a:t>
            </a:r>
          </a:p>
          <a:p>
            <a:r>
              <a:rPr lang="en-US" dirty="0"/>
              <a:t>If we go and change this zero to something more sensible, to 10, re-build, notice our combinations of </a:t>
            </a:r>
            <a:r>
              <a:rPr lang="en-US" dirty="0" err="1"/>
              <a:t>TestData</a:t>
            </a:r>
            <a:r>
              <a:rPr lang="en-US" dirty="0"/>
              <a:t> change. We've got no </a:t>
            </a:r>
            <a:r>
              <a:rPr lang="en-US" dirty="0" err="1"/>
              <a:t>DivideByZeros</a:t>
            </a:r>
            <a:r>
              <a:rPr lang="en-US" dirty="0"/>
              <a:t>, we've got </a:t>
            </a:r>
            <a:r>
              <a:rPr lang="en-US" dirty="0" err="1"/>
              <a:t>DivideBy</a:t>
            </a:r>
            <a:r>
              <a:rPr lang="en-US" dirty="0"/>
              <a:t> 10's instead. and we can run those and now all our tests pass. That's how we can use the Values attribute on individual test parameters to create combinations of input test data to check that our System Under Test doesn't fail with various combinations of input data. It's worth pointing out here that notice we don't actually have any expected values or Asserts. Because </a:t>
            </a:r>
            <a:r>
              <a:rPr lang="en-US" dirty="0" err="1"/>
              <a:t>NUnit</a:t>
            </a:r>
            <a:r>
              <a:rPr lang="en-US" dirty="0"/>
              <a:t> is creating all of the options for us, it's impossible for us to specify expected values because we're just going to get the combination of all values and then our System Under Test executed to ensure that it doesn't break and throw an exception.</a:t>
            </a:r>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74</a:t>
            </a:fld>
            <a:endParaRPr lang="en-US" altLang="nl-BE"/>
          </a:p>
        </p:txBody>
      </p:sp>
    </p:spTree>
    <p:extLst>
      <p:ext uri="{BB962C8B-B14F-4D97-AF65-F5344CB8AC3E}">
        <p14:creationId xmlns:p14="http://schemas.microsoft.com/office/powerpoint/2010/main" val="26807280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Temporarily Ignoring Tests</a:t>
            </a:r>
          </a:p>
          <a:p>
            <a:endParaRPr lang="en-US" dirty="0"/>
          </a:p>
          <a:p>
            <a:r>
              <a:rPr lang="en-US" dirty="0"/>
              <a:t>In this last section of this module, we're going to take a look at some miscellaneous attributes that you may find of use. The first attribute we're going to look at is an attribute that lets us temporarily ignore tests,. When we apply this attribute they won't actually be run by the test runner. We've got some tests for this </a:t>
            </a:r>
            <a:r>
              <a:rPr lang="en-US" dirty="0" err="1"/>
              <a:t>StockMarketProjection</a:t>
            </a:r>
            <a:r>
              <a:rPr lang="en-US" dirty="0"/>
              <a:t> class. If we wanted to temporarily stop this test from running, we could, of course, comment this out, but then we'll no longer benefit from the compilation checking in our test.</a:t>
            </a:r>
            <a:r>
              <a:rPr lang="en-US" baseline="0" dirty="0"/>
              <a:t> I</a:t>
            </a:r>
            <a:r>
              <a:rPr lang="en-US" dirty="0"/>
              <a:t>nstead we can use the Ignore attribute from </a:t>
            </a:r>
            <a:r>
              <a:rPr lang="en-US" dirty="0" err="1"/>
              <a:t>NUnit</a:t>
            </a:r>
            <a:r>
              <a:rPr lang="en-US" dirty="0"/>
              <a:t>. We can use the Ignore attribute, and if we build and then try and run our </a:t>
            </a:r>
            <a:r>
              <a:rPr lang="en-US" dirty="0" err="1"/>
              <a:t>StockMarketProjectionTests</a:t>
            </a:r>
            <a:r>
              <a:rPr lang="en-US" dirty="0"/>
              <a:t> again, we'll only get one of these two tests executed now. </a:t>
            </a:r>
          </a:p>
          <a:p>
            <a:r>
              <a:rPr lang="en-US" dirty="0"/>
              <a:t>Notice here the </a:t>
            </a:r>
            <a:r>
              <a:rPr lang="en-US" dirty="0" err="1"/>
              <a:t>ShouldProjectShortTerm</a:t>
            </a:r>
            <a:r>
              <a:rPr lang="en-US" dirty="0"/>
              <a:t> Test hasn't actually been executed, and we've got a little warning triangle to tell us that the test has been skipped and hasn't been executed. When we're ready to start running this test again, we can simply remove the Ignore attribute and if we run these tests now they'll both be executed as before. A word of caution here is that the Ignore attribute should only be used for short periods of time. The longer a test stays ignored, the longer it won't actually be executed and we won't be benefiting from the test in the first place.</a:t>
            </a:r>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75</a:t>
            </a:fld>
            <a:endParaRPr lang="en-US" altLang="nl-BE"/>
          </a:p>
        </p:txBody>
      </p:sp>
    </p:spTree>
    <p:extLst>
      <p:ext uri="{BB962C8B-B14F-4D97-AF65-F5344CB8AC3E}">
        <p14:creationId xmlns:p14="http://schemas.microsoft.com/office/powerpoint/2010/main" val="16583089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Organizing Tests into Categories</a:t>
            </a:r>
          </a:p>
          <a:p>
            <a:endParaRPr lang="en-US" dirty="0"/>
          </a:p>
          <a:p>
            <a:r>
              <a:rPr lang="en-US" dirty="0"/>
              <a:t>If we want to create some kind of organizational structure for our tests, we can use the </a:t>
            </a:r>
            <a:r>
              <a:rPr lang="en-US" dirty="0" err="1"/>
              <a:t>NUnit</a:t>
            </a:r>
            <a:r>
              <a:rPr lang="en-US" dirty="0"/>
              <a:t> Category attribute to mark tests or </a:t>
            </a:r>
            <a:r>
              <a:rPr lang="en-US" dirty="0" err="1"/>
              <a:t>TestFixtures</a:t>
            </a:r>
            <a:r>
              <a:rPr lang="en-US" dirty="0"/>
              <a:t> as belonging to specific categories. </a:t>
            </a:r>
          </a:p>
          <a:p>
            <a:r>
              <a:rPr lang="en-US" dirty="0"/>
              <a:t>For example, we've got two tests, </a:t>
            </a:r>
            <a:r>
              <a:rPr lang="en-US" dirty="0" err="1"/>
              <a:t>ShouldProjectShortTerm</a:t>
            </a:r>
            <a:r>
              <a:rPr lang="en-US" dirty="0"/>
              <a:t> and </a:t>
            </a:r>
            <a:r>
              <a:rPr lang="en-US" dirty="0" err="1"/>
              <a:t>ShouldProjectLongTerm</a:t>
            </a:r>
            <a:r>
              <a:rPr lang="en-US" dirty="0"/>
              <a:t>.</a:t>
            </a:r>
            <a:r>
              <a:rPr lang="en-US" baseline="0" dirty="0"/>
              <a:t> I</a:t>
            </a:r>
            <a:r>
              <a:rPr lang="en-US" dirty="0"/>
              <a:t>f we have a look at the implementation, I've just got some simulated calculations and in this </a:t>
            </a:r>
            <a:r>
              <a:rPr lang="en-US" dirty="0" err="1"/>
              <a:t>CalculateLongTerm</a:t>
            </a:r>
            <a:r>
              <a:rPr lang="en-US" dirty="0"/>
              <a:t> we've got this Sleep for 5 seconds. This is going to simulate that this method takes a long time to execute. So, for example, say we wanted to mark all the tests that take a long time to execute with a specific category. To do this, we can apply the Category attribute to the Test method itself. We're adding the Category attribute, and the string that we specify is our arbitrary name that we want to give to our Category. We're declaring that this test, </a:t>
            </a:r>
            <a:r>
              <a:rPr lang="en-US" dirty="0" err="1"/>
              <a:t>ShouldProjectLongTerm</a:t>
            </a:r>
            <a:r>
              <a:rPr lang="en-US" dirty="0"/>
              <a:t>, belongs to a Category called "long". If we build this, we can see that there's no results in the Test Explorer yet, but if we go up to the Group By button and we choose Traits, we can see at this time that we've got two categorizations. We've got our Category of "long" that we just created, and also this catchall Category for all the tests that don't belong to a specified category. If we wanted to run all of the tests in the "long" Category, we could simply right-click on the Category and run selected tests. This will run all of the tests with the Category attribute of long, and if we wanted to, we could also run all of the tests that don't have a Category specified. We can also add the Category attribute to the </a:t>
            </a:r>
            <a:r>
              <a:rPr lang="en-US" dirty="0" err="1"/>
              <a:t>TestFixture</a:t>
            </a:r>
            <a:r>
              <a:rPr lang="en-US" dirty="0"/>
              <a:t> class itself, so let's cut this out from here, and we'll assume that both these tests take a long time to execute, and we'll apply the Category attribute to the actual </a:t>
            </a:r>
            <a:r>
              <a:rPr lang="en-US" dirty="0" err="1"/>
              <a:t>TestFixture</a:t>
            </a:r>
            <a:r>
              <a:rPr lang="en-US" dirty="0"/>
              <a:t> class itself. Let's just build, and now we can see all along the Category here contained both of the tests contained inside this </a:t>
            </a:r>
            <a:r>
              <a:rPr lang="en-US" dirty="0" err="1"/>
              <a:t>StockMarketProjectionTests</a:t>
            </a:r>
            <a:r>
              <a:rPr lang="en-US" dirty="0"/>
              <a:t> class. We can also use multiple Category attributes, so let's change this to a Category called "money" to indicate that the tests have to do with some kind of monetary value. We can go and add the Category "long" back to our </a:t>
            </a:r>
            <a:r>
              <a:rPr lang="en-US" dirty="0" err="1"/>
              <a:t>ShouldProjectLongTerm</a:t>
            </a:r>
            <a:r>
              <a:rPr lang="en-US" dirty="0"/>
              <a:t> Test. </a:t>
            </a:r>
            <a:r>
              <a:rPr lang="en-US" baseline="0" dirty="0"/>
              <a:t>I</a:t>
            </a:r>
            <a:r>
              <a:rPr lang="en-US" dirty="0"/>
              <a:t>f we just build we can now see that we've got two Categories in addition to the No Categories, or No Traits as Visual Studio calls them. We've got our Category called money containing two tests, and our Category called long containing a single test. And notice that this </a:t>
            </a:r>
            <a:r>
              <a:rPr lang="en-US" dirty="0" err="1"/>
              <a:t>ShouldProjectLongTerm</a:t>
            </a:r>
            <a:r>
              <a:rPr lang="en-US" dirty="0"/>
              <a:t> Test appears in both the long and the money category. So we can organize our tests in any arbitrary way that we see fit.</a:t>
            </a:r>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76</a:t>
            </a:fld>
            <a:endParaRPr lang="en-US" altLang="nl-BE"/>
          </a:p>
        </p:txBody>
      </p:sp>
    </p:spTree>
    <p:extLst>
      <p:ext uri="{BB962C8B-B14F-4D97-AF65-F5344CB8AC3E}">
        <p14:creationId xmlns:p14="http://schemas.microsoft.com/office/powerpoint/2010/main" val="112125237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S</a:t>
            </a:r>
            <a:r>
              <a:rPr lang="en-US" dirty="0" err="1"/>
              <a:t>pecifying</a:t>
            </a:r>
            <a:r>
              <a:rPr lang="en-US" dirty="0"/>
              <a:t> a Maximum Test Run Time</a:t>
            </a:r>
          </a:p>
          <a:p>
            <a:endParaRPr lang="en-US" dirty="0"/>
          </a:p>
          <a:p>
            <a:r>
              <a:rPr lang="en-US" dirty="0"/>
              <a:t>If we want to set a maximum test run time for an individual test, we can do this with </a:t>
            </a:r>
            <a:r>
              <a:rPr lang="en-US" dirty="0" err="1"/>
              <a:t>NUnit</a:t>
            </a:r>
            <a:r>
              <a:rPr lang="en-US" dirty="0"/>
              <a:t>, and if the test takes longer than the specified amount of time to execute, the test will be marked as a failure. We’ve got our </a:t>
            </a:r>
            <a:r>
              <a:rPr lang="en-US" dirty="0" err="1"/>
              <a:t>StockMarketProjectionTests</a:t>
            </a:r>
            <a:r>
              <a:rPr lang="en-US" dirty="0"/>
              <a:t>, and we've got this long-running test for </a:t>
            </a:r>
            <a:r>
              <a:rPr lang="en-US" dirty="0" err="1"/>
              <a:t>ShouldProjectLongTerm</a:t>
            </a:r>
            <a:r>
              <a:rPr lang="en-US" dirty="0"/>
              <a:t>,. if we remember, this is just a 5 second delay here for demo purposes. So we can actually mark this test method as being a failure if the execution time exceeds a certain value. To do this, we're going to add the </a:t>
            </a:r>
            <a:r>
              <a:rPr lang="en-US" dirty="0" err="1"/>
              <a:t>MaxTime</a:t>
            </a:r>
            <a:r>
              <a:rPr lang="en-US" dirty="0"/>
              <a:t> attribute and we can specify a number of milliseconds as a maximum time we want to allow this test to run for. We</a:t>
            </a:r>
            <a:r>
              <a:rPr lang="en-US" baseline="0" dirty="0"/>
              <a:t> </a:t>
            </a:r>
            <a:r>
              <a:rPr lang="en-US" dirty="0"/>
              <a:t>set to 4 seconds. So if we run this, it's going to fail because we specified a maximum time of 4000 milliseconds. The actual test took just over 5 seconds to run. If we change this to something a bit more lenient, so 5.5 seconds, and run this test again, the test now passes because the execution time didn't exceed this maximum 5.5 seconds. Even if the maximum time isn't exceeded and we get an Assert failure, the test will still be marked as a failure, so let's just prove this. Even though the test won't take over 5.5 seconds to run, the Assert is now going to fail, so the test will still be marked as a failure. We still get the expected 500, but actually it was 50. So let's just fix that. So that's how we can apply the </a:t>
            </a:r>
            <a:r>
              <a:rPr lang="en-US" dirty="0" err="1"/>
              <a:t>MaxTime</a:t>
            </a:r>
            <a:r>
              <a:rPr lang="en-US" dirty="0"/>
              <a:t> attribute to a test method to indicate that the test should fail if the test executes for longer than that specified time.</a:t>
            </a:r>
            <a:endParaRPr lang="nl-BE" dirty="0"/>
          </a:p>
          <a:p>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78</a:t>
            </a:fld>
            <a:endParaRPr lang="en-US" altLang="nl-BE"/>
          </a:p>
        </p:txBody>
      </p:sp>
    </p:spTree>
    <p:extLst>
      <p:ext uri="{BB962C8B-B14F-4D97-AF65-F5344CB8AC3E}">
        <p14:creationId xmlns:p14="http://schemas.microsoft.com/office/powerpoint/2010/main" val="3128576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Repeating a Test Multiple Times</a:t>
            </a:r>
          </a:p>
          <a:p>
            <a:endParaRPr lang="en-US" dirty="0"/>
          </a:p>
          <a:p>
            <a:r>
              <a:rPr lang="en-US" dirty="0"/>
              <a:t>Another attribute that can be useful on occasion is an attribute that tells the test runner to actually execute the test multiple times. We have a Test class called </a:t>
            </a:r>
            <a:r>
              <a:rPr lang="en-US" dirty="0" err="1"/>
              <a:t>ClassWithIntermittentBugTests</a:t>
            </a:r>
            <a:r>
              <a:rPr lang="en-US" dirty="0"/>
              <a:t> and we're just creating an instance of our System Under Test and calling the </a:t>
            </a:r>
            <a:r>
              <a:rPr lang="en-US" dirty="0" err="1"/>
              <a:t>DoWork</a:t>
            </a:r>
            <a:r>
              <a:rPr lang="en-US" dirty="0"/>
              <a:t> method. If we have a look at the implementation for this System Under Test, we can see we've got this </a:t>
            </a:r>
            <a:r>
              <a:rPr lang="en-US" dirty="0" err="1"/>
              <a:t>DoWork</a:t>
            </a:r>
            <a:r>
              <a:rPr lang="en-US" dirty="0"/>
              <a:t> method and we're simulating some sort of intermittent bug, so we'll get an error depending on whether the number of ticks is odd or even. If we go ahead and run this </a:t>
            </a:r>
            <a:r>
              <a:rPr lang="en-US" dirty="0" err="1"/>
              <a:t>ShouldDoWork</a:t>
            </a:r>
            <a:r>
              <a:rPr lang="en-US" dirty="0"/>
              <a:t> test, sometimes this test will fail, and sometimes this test will actually pass. We've got intermittent result. We can see that this time the test has passed. Because we've got this intermittent bug, we can never actually rely on the output from this test. Sometimes the test will pass and sometimes the test will fail, which is not a good state of affairs to be in for tests. To allow us to get a more predictable result for this </a:t>
            </a:r>
            <a:r>
              <a:rPr lang="en-US" dirty="0" err="1"/>
              <a:t>ClassWithIntermittentBugs</a:t>
            </a:r>
            <a:r>
              <a:rPr lang="en-US" dirty="0"/>
              <a:t>, we can actually signify that we want this </a:t>
            </a:r>
            <a:r>
              <a:rPr lang="en-US" dirty="0" err="1"/>
              <a:t>ShouldDoWork</a:t>
            </a:r>
            <a:r>
              <a:rPr lang="en-US" dirty="0"/>
              <a:t> test to be repeated a number of times. To do this, we add the Repeat attribute to the Test method here, and here we're saying that we should repeat this test 10,000 times. We're not going to get any different test data or anything, the test runner will simply run this test 10,000 times, and if all 10,000 times pass then the test will pass, but if any of the 10,000 fail then the test will fail. In this way we're trying to work around the fact that we've got this intermittent bug that we're going to have to fix at some point by making sure that we always get a test failure because we're assuming that the value 10,000 is big enough to always get a test failure. So let's build this and run our test again. Behind the scenes the test runner has run this test 10,000 times. Because one of those times failed, we're going to get an overall failure. We can run this test over and over again now, and we're always going to get a failure this time because of the intermittent nature of the fault is being accounted for by the fact that we're repeating it 10,000 times. So now we have a test that's more reliable in the fact that it should fail when it actually is failing, we can now go and look at investigating and fixing this bug. Once the bug is fixed, we should go and remove this Repeat attribute so it becomes a normal test.</a:t>
            </a:r>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79</a:t>
            </a:fld>
            <a:endParaRPr lang="en-US" altLang="nl-BE"/>
          </a:p>
        </p:txBody>
      </p:sp>
    </p:spTree>
    <p:extLst>
      <p:ext uri="{BB962C8B-B14F-4D97-AF65-F5344CB8AC3E}">
        <p14:creationId xmlns:p14="http://schemas.microsoft.com/office/powerpoint/2010/main" val="3402212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a:t>What are Asserts?</a:t>
            </a:r>
          </a:p>
          <a:p>
            <a:endParaRPr lang="nl-BE" dirty="0"/>
          </a:p>
          <a:p>
            <a:r>
              <a:rPr lang="en-US" sz="1200" kern="1200" dirty="0">
                <a:solidFill>
                  <a:schemeClr val="tx1"/>
                </a:solidFill>
                <a:effectLst/>
                <a:latin typeface="Times New Roman" pitchFamily="18" charset="0"/>
                <a:ea typeface="+mn-ea"/>
                <a:cs typeface="+mn-cs"/>
              </a:rPr>
              <a:t>We have a test </a:t>
            </a:r>
            <a:r>
              <a:rPr lang="en-US" sz="1200" kern="1200" dirty="0" err="1">
                <a:solidFill>
                  <a:schemeClr val="tx1"/>
                </a:solidFill>
                <a:effectLst/>
                <a:latin typeface="Times New Roman" pitchFamily="18" charset="0"/>
                <a:ea typeface="+mn-ea"/>
                <a:cs typeface="+mn-cs"/>
              </a:rPr>
              <a:t>ShouldAddTwoNumbers</a:t>
            </a:r>
            <a:r>
              <a:rPr lang="en-US" sz="1200" kern="1200" dirty="0">
                <a:solidFill>
                  <a:schemeClr val="tx1"/>
                </a:solidFill>
                <a:effectLst/>
                <a:latin typeface="Times New Roman" pitchFamily="18" charset="0"/>
                <a:ea typeface="+mn-ea"/>
                <a:cs typeface="+mn-cs"/>
              </a:rPr>
              <a:t>, (the</a:t>
            </a:r>
            <a:r>
              <a:rPr lang="en-US" sz="1200" kern="1200" baseline="0" dirty="0">
                <a:solidFill>
                  <a:schemeClr val="tx1"/>
                </a:solidFill>
                <a:effectLst/>
                <a:latin typeface="Times New Roman" pitchFamily="18" charset="0"/>
                <a:ea typeface="+mn-ea"/>
                <a:cs typeface="+mn-cs"/>
              </a:rPr>
              <a:t> </a:t>
            </a:r>
            <a:r>
              <a:rPr lang="en-US" sz="1200" kern="1200" dirty="0">
                <a:solidFill>
                  <a:schemeClr val="tx1"/>
                </a:solidFill>
                <a:effectLst/>
                <a:latin typeface="Times New Roman" pitchFamily="18" charset="0"/>
                <a:ea typeface="+mn-ea"/>
                <a:cs typeface="+mn-cs"/>
              </a:rPr>
              <a:t>surrounding Test class is omitted, just for brevity). Suppose we're testing the static Add method of a calculator, so we're going to call the Calculator's static Add method. We're passing the values 1 and 2, and we're using the </a:t>
            </a:r>
            <a:r>
              <a:rPr lang="en-US" sz="1200" kern="1200" dirty="0" err="1">
                <a:solidFill>
                  <a:schemeClr val="tx1"/>
                </a:solidFill>
                <a:effectLst/>
                <a:latin typeface="Times New Roman" pitchFamily="18" charset="0"/>
                <a:ea typeface="+mn-ea"/>
                <a:cs typeface="+mn-cs"/>
              </a:rPr>
              <a:t>NUnit</a:t>
            </a:r>
            <a:r>
              <a:rPr lang="en-US" sz="1200" kern="1200" dirty="0">
                <a:solidFill>
                  <a:schemeClr val="tx1"/>
                </a:solidFill>
                <a:effectLst/>
                <a:latin typeface="Times New Roman" pitchFamily="18" charset="0"/>
                <a:ea typeface="+mn-ea"/>
                <a:cs typeface="+mn-cs"/>
              </a:rPr>
              <a:t> Assert class to tell the test runner if the test has passed or failed. </a:t>
            </a:r>
          </a:p>
          <a:p>
            <a:r>
              <a:rPr lang="en-US" sz="1200" kern="1200" dirty="0">
                <a:solidFill>
                  <a:schemeClr val="tx1"/>
                </a:solidFill>
                <a:effectLst/>
                <a:latin typeface="Times New Roman" pitchFamily="18" charset="0"/>
                <a:ea typeface="+mn-ea"/>
                <a:cs typeface="+mn-cs"/>
              </a:rPr>
              <a:t>We're asserting that when we add the values 1 and 2, the expected value is equal to 3. The first part of this Assert is the actual result from running our production code. The production code's Add method will be called with the values 1 and 2, and we'll get some result from this. The second parameter to this </a:t>
            </a:r>
            <a:r>
              <a:rPr lang="en-US" sz="1200" kern="1200" dirty="0" err="1">
                <a:solidFill>
                  <a:schemeClr val="tx1"/>
                </a:solidFill>
                <a:effectLst/>
                <a:latin typeface="Times New Roman" pitchFamily="18" charset="0"/>
                <a:ea typeface="+mn-ea"/>
                <a:cs typeface="+mn-cs"/>
              </a:rPr>
              <a:t>Assert.That</a:t>
            </a:r>
            <a:r>
              <a:rPr lang="en-US" sz="1200" kern="1200" dirty="0">
                <a:solidFill>
                  <a:schemeClr val="tx1"/>
                </a:solidFill>
                <a:effectLst/>
                <a:latin typeface="Times New Roman" pitchFamily="18" charset="0"/>
                <a:ea typeface="+mn-ea"/>
                <a:cs typeface="+mn-cs"/>
              </a:rPr>
              <a:t> method is our expected value. This is how we expect our production code to behave. We expect that when we add 1 and 2, we get a value that is equal to 3. There's an older style of </a:t>
            </a:r>
            <a:r>
              <a:rPr lang="en-US" sz="1200" kern="1200" dirty="0" err="1">
                <a:solidFill>
                  <a:schemeClr val="tx1"/>
                </a:solidFill>
                <a:effectLst/>
                <a:latin typeface="Times New Roman" pitchFamily="18" charset="0"/>
                <a:ea typeface="+mn-ea"/>
                <a:cs typeface="+mn-cs"/>
              </a:rPr>
              <a:t>NUnit</a:t>
            </a:r>
            <a:r>
              <a:rPr lang="en-US" sz="1200" kern="1200" dirty="0">
                <a:solidFill>
                  <a:schemeClr val="tx1"/>
                </a:solidFill>
                <a:effectLst/>
                <a:latin typeface="Times New Roman" pitchFamily="18" charset="0"/>
                <a:ea typeface="+mn-ea"/>
                <a:cs typeface="+mn-cs"/>
              </a:rPr>
              <a:t> asserts, which we won't be using in this course, but I just wanted to mention it here in case you see it in the documentation.</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10</a:t>
            </a:fld>
            <a:endParaRPr lang="en-US" altLang="nl-BE"/>
          </a:p>
        </p:txBody>
      </p:sp>
    </p:spTree>
    <p:extLst>
      <p:ext uri="{BB962C8B-B14F-4D97-AF65-F5344CB8AC3E}">
        <p14:creationId xmlns:p14="http://schemas.microsoft.com/office/powerpoint/2010/main" val="1158162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Times New Roman" pitchFamily="18" charset="0"/>
                <a:ea typeface="+mn-ea"/>
                <a:cs typeface="+mn-cs"/>
              </a:rPr>
              <a:t>What Makes a Good Test?</a:t>
            </a:r>
          </a:p>
          <a:p>
            <a:r>
              <a:rPr lang="en-US" sz="1200" kern="1200" dirty="0">
                <a:solidFill>
                  <a:schemeClr val="tx1"/>
                </a:solidFill>
                <a:effectLst/>
                <a:latin typeface="Times New Roman" pitchFamily="18" charset="0"/>
                <a:ea typeface="+mn-ea"/>
                <a:cs typeface="+mn-cs"/>
              </a:rPr>
              <a:t> </a:t>
            </a:r>
          </a:p>
          <a:p>
            <a:r>
              <a:rPr lang="en-US" sz="1200" kern="1200" dirty="0">
                <a:solidFill>
                  <a:schemeClr val="tx1"/>
                </a:solidFill>
                <a:effectLst/>
                <a:latin typeface="Times New Roman" pitchFamily="18" charset="0"/>
                <a:ea typeface="+mn-ea"/>
                <a:cs typeface="+mn-cs"/>
              </a:rPr>
              <a:t>We're going to see how we can write our first </a:t>
            </a:r>
            <a:r>
              <a:rPr lang="en-US" sz="1200" kern="1200" dirty="0" err="1">
                <a:solidFill>
                  <a:schemeClr val="tx1"/>
                </a:solidFill>
                <a:effectLst/>
                <a:latin typeface="Times New Roman" pitchFamily="18" charset="0"/>
                <a:ea typeface="+mn-ea"/>
                <a:cs typeface="+mn-cs"/>
              </a:rPr>
              <a:t>NUnit</a:t>
            </a:r>
            <a:r>
              <a:rPr lang="en-US" sz="1200" kern="1200" dirty="0">
                <a:solidFill>
                  <a:schemeClr val="tx1"/>
                </a:solidFill>
                <a:effectLst/>
                <a:latin typeface="Times New Roman" pitchFamily="18" charset="0"/>
                <a:ea typeface="+mn-ea"/>
                <a:cs typeface="+mn-cs"/>
              </a:rPr>
              <a:t> test in just a moment, but let's first consider some factors that contribute to making a good test. </a:t>
            </a:r>
          </a:p>
          <a:p>
            <a:r>
              <a:rPr lang="en-US" sz="1200" kern="1200" dirty="0">
                <a:solidFill>
                  <a:schemeClr val="tx1"/>
                </a:solidFill>
                <a:effectLst/>
                <a:latin typeface="Times New Roman" pitchFamily="18" charset="0"/>
                <a:ea typeface="+mn-ea"/>
                <a:cs typeface="+mn-cs"/>
              </a:rPr>
              <a:t>First off, each individual test should be </a:t>
            </a:r>
            <a:r>
              <a:rPr lang="en-US" sz="1200" b="1" kern="1200" dirty="0">
                <a:solidFill>
                  <a:schemeClr val="tx1"/>
                </a:solidFill>
                <a:effectLst/>
                <a:latin typeface="Times New Roman" pitchFamily="18" charset="0"/>
                <a:ea typeface="+mn-ea"/>
                <a:cs typeface="+mn-cs"/>
              </a:rPr>
              <a:t>independent</a:t>
            </a:r>
            <a:r>
              <a:rPr lang="en-US" sz="1200" kern="1200" dirty="0">
                <a:solidFill>
                  <a:schemeClr val="tx1"/>
                </a:solidFill>
                <a:effectLst/>
                <a:latin typeface="Times New Roman" pitchFamily="18" charset="0"/>
                <a:ea typeface="+mn-ea"/>
                <a:cs typeface="+mn-cs"/>
              </a:rPr>
              <a:t> and </a:t>
            </a:r>
            <a:r>
              <a:rPr lang="en-US" sz="1200" b="1" kern="1200" dirty="0">
                <a:solidFill>
                  <a:schemeClr val="tx1"/>
                </a:solidFill>
                <a:effectLst/>
                <a:latin typeface="Times New Roman" pitchFamily="18" charset="0"/>
                <a:ea typeface="+mn-ea"/>
                <a:cs typeface="+mn-cs"/>
              </a:rPr>
              <a:t>isolated</a:t>
            </a:r>
            <a:r>
              <a:rPr lang="en-US" sz="1200" kern="1200" dirty="0">
                <a:solidFill>
                  <a:schemeClr val="tx1"/>
                </a:solidFill>
                <a:effectLst/>
                <a:latin typeface="Times New Roman" pitchFamily="18" charset="0"/>
                <a:ea typeface="+mn-ea"/>
                <a:cs typeface="+mn-cs"/>
              </a:rPr>
              <a:t> from all of the other tests. If we have two tests, A and B, if test A runs and then test B runs, we should get the same result as if the order was reversed. If test B runs first and then test A runs, we should still get the same results for each test. In this way, the tests should be independent of each other, they should be able to be run in isolation or with a whole host of other tests and still get the same results. </a:t>
            </a:r>
          </a:p>
          <a:p>
            <a:r>
              <a:rPr lang="en-US" sz="1200" kern="1200" dirty="0">
                <a:solidFill>
                  <a:schemeClr val="tx1"/>
                </a:solidFill>
                <a:effectLst/>
                <a:latin typeface="Times New Roman" pitchFamily="18" charset="0"/>
                <a:ea typeface="+mn-ea"/>
                <a:cs typeface="+mn-cs"/>
              </a:rPr>
              <a:t>Each test should test a </a:t>
            </a:r>
            <a:r>
              <a:rPr lang="en-US" sz="1200" b="1" kern="1200" dirty="0">
                <a:solidFill>
                  <a:schemeClr val="tx1"/>
                </a:solidFill>
                <a:effectLst/>
                <a:latin typeface="Times New Roman" pitchFamily="18" charset="0"/>
                <a:ea typeface="+mn-ea"/>
                <a:cs typeface="+mn-cs"/>
              </a:rPr>
              <a:t>single behavior </a:t>
            </a:r>
            <a:r>
              <a:rPr lang="en-US" sz="1200" kern="1200" dirty="0">
                <a:solidFill>
                  <a:schemeClr val="tx1"/>
                </a:solidFill>
                <a:effectLst/>
                <a:latin typeface="Times New Roman" pitchFamily="18" charset="0"/>
                <a:ea typeface="+mn-ea"/>
                <a:cs typeface="+mn-cs"/>
              </a:rPr>
              <a:t>or a </a:t>
            </a:r>
            <a:r>
              <a:rPr lang="en-US" sz="1200" b="1" kern="1200" dirty="0">
                <a:solidFill>
                  <a:schemeClr val="tx1"/>
                </a:solidFill>
                <a:effectLst/>
                <a:latin typeface="Times New Roman" pitchFamily="18" charset="0"/>
                <a:ea typeface="+mn-ea"/>
                <a:cs typeface="+mn-cs"/>
              </a:rPr>
              <a:t>single logical aspect </a:t>
            </a:r>
            <a:r>
              <a:rPr lang="en-US" sz="1200" kern="1200" dirty="0">
                <a:solidFill>
                  <a:schemeClr val="tx1"/>
                </a:solidFill>
                <a:effectLst/>
                <a:latin typeface="Times New Roman" pitchFamily="18" charset="0"/>
                <a:ea typeface="+mn-ea"/>
                <a:cs typeface="+mn-cs"/>
              </a:rPr>
              <a:t>of the system that we're testing, it's okay to have multiple Assert statements in a single test, as long as they're related to testing a single logical behavior. For example, in a single test for our calculator, we wouldn't have both the multiplication and addition being asserted on. </a:t>
            </a:r>
          </a:p>
          <a:p>
            <a:r>
              <a:rPr lang="en-US" sz="1200" kern="1200" dirty="0">
                <a:solidFill>
                  <a:schemeClr val="tx1"/>
                </a:solidFill>
                <a:effectLst/>
                <a:latin typeface="Times New Roman" pitchFamily="18" charset="0"/>
                <a:ea typeface="+mn-ea"/>
                <a:cs typeface="+mn-cs"/>
              </a:rPr>
              <a:t>Just as with production code, the intent of this test should </a:t>
            </a:r>
            <a:r>
              <a:rPr lang="en-US" sz="1200" b="1" kern="1200" dirty="0">
                <a:solidFill>
                  <a:schemeClr val="tx1"/>
                </a:solidFill>
                <a:effectLst/>
                <a:latin typeface="Times New Roman" pitchFamily="18" charset="0"/>
                <a:ea typeface="+mn-ea"/>
                <a:cs typeface="+mn-cs"/>
              </a:rPr>
              <a:t>be clear to the reader</a:t>
            </a:r>
            <a:r>
              <a:rPr lang="en-US" sz="1200" kern="1200" dirty="0">
                <a:solidFill>
                  <a:schemeClr val="tx1"/>
                </a:solidFill>
                <a:effectLst/>
                <a:latin typeface="Times New Roman" pitchFamily="18" charset="0"/>
                <a:ea typeface="+mn-ea"/>
                <a:cs typeface="+mn-cs"/>
              </a:rPr>
              <a:t>, so we shouldn't have large sprawling test methods that are hard to read and hard to understand what the actual thing is we're testing. </a:t>
            </a:r>
          </a:p>
          <a:p>
            <a:r>
              <a:rPr lang="en-US" sz="1200" kern="1200" dirty="0">
                <a:solidFill>
                  <a:schemeClr val="tx1"/>
                </a:solidFill>
                <a:effectLst/>
                <a:latin typeface="Times New Roman" pitchFamily="18" charset="0"/>
                <a:ea typeface="+mn-ea"/>
                <a:cs typeface="+mn-cs"/>
              </a:rPr>
              <a:t>We </a:t>
            </a:r>
            <a:r>
              <a:rPr lang="en-US" sz="1200" b="1" kern="1200" dirty="0">
                <a:solidFill>
                  <a:schemeClr val="tx1"/>
                </a:solidFill>
                <a:effectLst/>
                <a:latin typeface="Times New Roman" pitchFamily="18" charset="0"/>
                <a:ea typeface="+mn-ea"/>
                <a:cs typeface="+mn-cs"/>
              </a:rPr>
              <a:t>don't want to test the compiler</a:t>
            </a:r>
            <a:r>
              <a:rPr lang="en-US" sz="1200" kern="1200" dirty="0">
                <a:solidFill>
                  <a:schemeClr val="tx1"/>
                </a:solidFill>
                <a:effectLst/>
                <a:latin typeface="Times New Roman" pitchFamily="18" charset="0"/>
                <a:ea typeface="+mn-ea"/>
                <a:cs typeface="+mn-cs"/>
              </a:rPr>
              <a:t>, for example, if we're using C#'s auto-implemented properties we don't need to test that the Property Set and the Property Get is working correctly. The setting and getting for the values of our auto-implemented property are handled by the compiler, we don't need to test these. If, on the other hand, we're not using auto-implemented properties and we've got some code in our get or set, then this is something that we probably should test. </a:t>
            </a:r>
          </a:p>
          <a:p>
            <a:r>
              <a:rPr lang="en-US" sz="1200" kern="1200" dirty="0">
                <a:solidFill>
                  <a:schemeClr val="tx1"/>
                </a:solidFill>
                <a:effectLst/>
                <a:latin typeface="Times New Roman" pitchFamily="18" charset="0"/>
                <a:ea typeface="+mn-ea"/>
                <a:cs typeface="+mn-cs"/>
              </a:rPr>
              <a:t>A good test is </a:t>
            </a:r>
            <a:r>
              <a:rPr lang="en-US" sz="1200" b="1" kern="1200" dirty="0">
                <a:solidFill>
                  <a:schemeClr val="tx1"/>
                </a:solidFill>
                <a:effectLst/>
                <a:latin typeface="Times New Roman" pitchFamily="18" charset="0"/>
                <a:ea typeface="+mn-ea"/>
                <a:cs typeface="+mn-cs"/>
              </a:rPr>
              <a:t>reliable and repeatable</a:t>
            </a:r>
            <a:r>
              <a:rPr lang="en-US" sz="1200" kern="1200" dirty="0">
                <a:solidFill>
                  <a:schemeClr val="tx1"/>
                </a:solidFill>
                <a:effectLst/>
                <a:latin typeface="Times New Roman" pitchFamily="18" charset="0"/>
                <a:ea typeface="+mn-ea"/>
                <a:cs typeface="+mn-cs"/>
              </a:rPr>
              <a:t>. It's reliable because we should always trust the output of the test. We shouldn't be second guessing it. Good tests should also be repeatable. That means they should produce the same result given the same set of circumstances, every single time. If the code base hasn't changed and a test sometimes passes and fails, then it's neither reliable nor repeatable. </a:t>
            </a:r>
          </a:p>
          <a:p>
            <a:r>
              <a:rPr lang="en-US" sz="1200" kern="1200" dirty="0">
                <a:solidFill>
                  <a:schemeClr val="tx1"/>
                </a:solidFill>
                <a:effectLst/>
                <a:latin typeface="Times New Roman" pitchFamily="18" charset="0"/>
                <a:ea typeface="+mn-ea"/>
                <a:cs typeface="+mn-cs"/>
              </a:rPr>
              <a:t>As we alluded to, test code should be of equal </a:t>
            </a:r>
            <a:r>
              <a:rPr lang="en-US" sz="1200" b="1" kern="1200" dirty="0">
                <a:solidFill>
                  <a:schemeClr val="tx1"/>
                </a:solidFill>
                <a:effectLst/>
                <a:latin typeface="Times New Roman" pitchFamily="18" charset="0"/>
                <a:ea typeface="+mn-ea"/>
                <a:cs typeface="+mn-cs"/>
              </a:rPr>
              <a:t>quality</a:t>
            </a:r>
            <a:r>
              <a:rPr lang="en-US" sz="1200" kern="1200" dirty="0">
                <a:solidFill>
                  <a:schemeClr val="tx1"/>
                </a:solidFill>
                <a:effectLst/>
                <a:latin typeface="Times New Roman" pitchFamily="18" charset="0"/>
                <a:ea typeface="+mn-ea"/>
                <a:cs typeface="+mn-cs"/>
              </a:rPr>
              <a:t> as our production code, we should apply all of the same techniques that we use in production code to our test code. </a:t>
            </a:r>
          </a:p>
          <a:p>
            <a:r>
              <a:rPr lang="en-US" sz="1200" kern="1200" dirty="0">
                <a:solidFill>
                  <a:schemeClr val="tx1"/>
                </a:solidFill>
                <a:effectLst/>
                <a:latin typeface="Times New Roman" pitchFamily="18" charset="0"/>
                <a:ea typeface="+mn-ea"/>
                <a:cs typeface="+mn-cs"/>
              </a:rPr>
              <a:t>Overall, tests should be </a:t>
            </a:r>
            <a:r>
              <a:rPr lang="en-US" sz="1200" b="1" kern="1200" dirty="0">
                <a:solidFill>
                  <a:schemeClr val="tx1"/>
                </a:solidFill>
                <a:effectLst/>
                <a:latin typeface="Times New Roman" pitchFamily="18" charset="0"/>
                <a:ea typeface="+mn-ea"/>
                <a:cs typeface="+mn-cs"/>
              </a:rPr>
              <a:t>valuable</a:t>
            </a:r>
            <a:r>
              <a:rPr lang="en-US" sz="1200" kern="1200" dirty="0">
                <a:solidFill>
                  <a:schemeClr val="tx1"/>
                </a:solidFill>
                <a:effectLst/>
                <a:latin typeface="Times New Roman" pitchFamily="18" charset="0"/>
                <a:ea typeface="+mn-ea"/>
                <a:cs typeface="+mn-cs"/>
              </a:rPr>
              <a:t> to the development team. We should always make sure that we get some benefit from the effort that we put into writing automated tests.</a:t>
            </a:r>
          </a:p>
          <a:p>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11</a:t>
            </a:fld>
            <a:endParaRPr lang="en-US" altLang="nl-BE"/>
          </a:p>
        </p:txBody>
      </p:sp>
    </p:spTree>
    <p:extLst>
      <p:ext uri="{BB962C8B-B14F-4D97-AF65-F5344CB8AC3E}">
        <p14:creationId xmlns:p14="http://schemas.microsoft.com/office/powerpoint/2010/main" val="1568614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Times New Roman" pitchFamily="18" charset="0"/>
                <a:ea typeface="+mn-ea"/>
                <a:cs typeface="+mn-cs"/>
              </a:rPr>
              <a:t>Naming Conventions</a:t>
            </a:r>
          </a:p>
          <a:p>
            <a:r>
              <a:rPr lang="en-US" sz="1200" kern="1200" dirty="0">
                <a:solidFill>
                  <a:schemeClr val="tx1"/>
                </a:solidFill>
                <a:effectLst/>
                <a:latin typeface="Times New Roman" pitchFamily="18" charset="0"/>
                <a:ea typeface="+mn-ea"/>
                <a:cs typeface="+mn-cs"/>
              </a:rPr>
              <a:t> </a:t>
            </a:r>
          </a:p>
          <a:p>
            <a:r>
              <a:rPr lang="en-US" sz="1200" kern="1200" dirty="0">
                <a:solidFill>
                  <a:schemeClr val="tx1"/>
                </a:solidFill>
                <a:effectLst/>
                <a:latin typeface="Times New Roman" pitchFamily="18" charset="0"/>
                <a:ea typeface="+mn-ea"/>
                <a:cs typeface="+mn-cs"/>
              </a:rPr>
              <a:t>In this course we're going to be using three distinct naming conventions. The first naming convention is at the </a:t>
            </a:r>
            <a:r>
              <a:rPr lang="en-US" sz="1200" kern="1200" dirty="0" err="1">
                <a:solidFill>
                  <a:schemeClr val="tx1"/>
                </a:solidFill>
                <a:effectLst/>
                <a:latin typeface="Times New Roman" pitchFamily="18" charset="0"/>
                <a:ea typeface="+mn-ea"/>
                <a:cs typeface="+mn-cs"/>
              </a:rPr>
              <a:t>TestFixture</a:t>
            </a:r>
            <a:r>
              <a:rPr lang="en-US" sz="1200" kern="1200" dirty="0">
                <a:solidFill>
                  <a:schemeClr val="tx1"/>
                </a:solidFill>
                <a:effectLst/>
                <a:latin typeface="Times New Roman" pitchFamily="18" charset="0"/>
                <a:ea typeface="+mn-ea"/>
                <a:cs typeface="+mn-cs"/>
              </a:rPr>
              <a:t> class level.  The </a:t>
            </a:r>
            <a:r>
              <a:rPr lang="en-US" sz="1200" b="1" kern="1200" dirty="0">
                <a:solidFill>
                  <a:schemeClr val="tx1"/>
                </a:solidFill>
                <a:effectLst/>
                <a:latin typeface="Times New Roman" pitchFamily="18" charset="0"/>
                <a:ea typeface="+mn-ea"/>
                <a:cs typeface="+mn-cs"/>
              </a:rPr>
              <a:t>class name </a:t>
            </a:r>
            <a:r>
              <a:rPr lang="en-US" sz="1200" kern="1200" dirty="0">
                <a:solidFill>
                  <a:schemeClr val="tx1"/>
                </a:solidFill>
                <a:effectLst/>
                <a:latin typeface="Times New Roman" pitchFamily="18" charset="0"/>
                <a:ea typeface="+mn-ea"/>
                <a:cs typeface="+mn-cs"/>
              </a:rPr>
              <a:t>describes the logical thing we're testing followed by the word </a:t>
            </a:r>
            <a:r>
              <a:rPr lang="en-US" sz="1200" b="1" kern="1200" dirty="0">
                <a:solidFill>
                  <a:schemeClr val="tx1"/>
                </a:solidFill>
                <a:effectLst/>
                <a:latin typeface="Times New Roman" pitchFamily="18" charset="0"/>
                <a:ea typeface="+mn-ea"/>
                <a:cs typeface="+mn-cs"/>
              </a:rPr>
              <a:t>Tests</a:t>
            </a:r>
            <a:r>
              <a:rPr lang="en-US" sz="1200" kern="1200" dirty="0">
                <a:solidFill>
                  <a:schemeClr val="tx1"/>
                </a:solidFill>
                <a:effectLst/>
                <a:latin typeface="Times New Roman" pitchFamily="18" charset="0"/>
                <a:ea typeface="+mn-ea"/>
                <a:cs typeface="+mn-cs"/>
              </a:rPr>
              <a:t>, </a:t>
            </a:r>
            <a:r>
              <a:rPr lang="en-US" sz="1200" kern="1200" dirty="0" err="1">
                <a:solidFill>
                  <a:schemeClr val="tx1"/>
                </a:solidFill>
                <a:effectLst/>
                <a:latin typeface="Times New Roman" pitchFamily="18" charset="0"/>
                <a:ea typeface="+mn-ea"/>
                <a:cs typeface="+mn-cs"/>
              </a:rPr>
              <a:t>TestFixture</a:t>
            </a:r>
            <a:r>
              <a:rPr lang="en-US" sz="1200" kern="1200" dirty="0">
                <a:solidFill>
                  <a:schemeClr val="tx1"/>
                </a:solidFill>
                <a:effectLst/>
                <a:latin typeface="Times New Roman" pitchFamily="18" charset="0"/>
                <a:ea typeface="+mn-ea"/>
                <a:cs typeface="+mn-cs"/>
              </a:rPr>
              <a:t> contains tests relating to the calculator. </a:t>
            </a:r>
          </a:p>
          <a:p>
            <a:r>
              <a:rPr lang="en-US" sz="1200" kern="1200" dirty="0">
                <a:solidFill>
                  <a:schemeClr val="tx1"/>
                </a:solidFill>
                <a:effectLst/>
                <a:latin typeface="Times New Roman" pitchFamily="18" charset="0"/>
                <a:ea typeface="+mn-ea"/>
                <a:cs typeface="+mn-cs"/>
              </a:rPr>
              <a:t>For individual test </a:t>
            </a:r>
            <a:r>
              <a:rPr lang="en-US" sz="1200" b="1" kern="1200" dirty="0">
                <a:solidFill>
                  <a:schemeClr val="tx1"/>
                </a:solidFill>
                <a:effectLst/>
                <a:latin typeface="Times New Roman" pitchFamily="18" charset="0"/>
                <a:ea typeface="+mn-ea"/>
                <a:cs typeface="+mn-cs"/>
              </a:rPr>
              <a:t>methods</a:t>
            </a:r>
            <a:r>
              <a:rPr lang="en-US" sz="1200" kern="1200" dirty="0">
                <a:solidFill>
                  <a:schemeClr val="tx1"/>
                </a:solidFill>
                <a:effectLst/>
                <a:latin typeface="Times New Roman" pitchFamily="18" charset="0"/>
                <a:ea typeface="+mn-ea"/>
                <a:cs typeface="+mn-cs"/>
              </a:rPr>
              <a:t> we're going to use a naming convention where we start the name of the test with the word </a:t>
            </a:r>
            <a:r>
              <a:rPr lang="en-US" sz="1200" b="1" kern="1200" dirty="0">
                <a:solidFill>
                  <a:schemeClr val="tx1"/>
                </a:solidFill>
                <a:effectLst/>
                <a:latin typeface="Times New Roman" pitchFamily="18" charset="0"/>
                <a:ea typeface="+mn-ea"/>
                <a:cs typeface="+mn-cs"/>
              </a:rPr>
              <a:t>should</a:t>
            </a:r>
            <a:r>
              <a:rPr lang="en-US" sz="1200" kern="1200" dirty="0">
                <a:solidFill>
                  <a:schemeClr val="tx1"/>
                </a:solidFill>
                <a:effectLst/>
                <a:latin typeface="Times New Roman" pitchFamily="18" charset="0"/>
                <a:ea typeface="+mn-ea"/>
                <a:cs typeface="+mn-cs"/>
              </a:rPr>
              <a:t>. This can help us to think about and clarify the actual behavior that we're testing in a single test. </a:t>
            </a:r>
          </a:p>
          <a:p>
            <a:r>
              <a:rPr lang="en-US" sz="1200" kern="1200" dirty="0">
                <a:solidFill>
                  <a:schemeClr val="tx1"/>
                </a:solidFill>
                <a:effectLst/>
                <a:latin typeface="Times New Roman" pitchFamily="18" charset="0"/>
                <a:ea typeface="+mn-ea"/>
                <a:cs typeface="+mn-cs"/>
              </a:rPr>
              <a:t>In the body of our test here we're going to use the naming convention </a:t>
            </a:r>
            <a:r>
              <a:rPr lang="en-US" sz="1200" b="1" kern="1200" dirty="0" err="1">
                <a:solidFill>
                  <a:schemeClr val="tx1"/>
                </a:solidFill>
                <a:effectLst/>
                <a:latin typeface="Times New Roman" pitchFamily="18" charset="0"/>
                <a:ea typeface="+mn-ea"/>
                <a:cs typeface="+mn-cs"/>
              </a:rPr>
              <a:t>sut</a:t>
            </a:r>
            <a:r>
              <a:rPr lang="en-US" sz="1200" kern="1200" dirty="0">
                <a:solidFill>
                  <a:schemeClr val="tx1"/>
                </a:solidFill>
                <a:effectLst/>
                <a:latin typeface="Times New Roman" pitchFamily="18" charset="0"/>
                <a:ea typeface="+mn-ea"/>
                <a:cs typeface="+mn-cs"/>
              </a:rPr>
              <a:t> when we create an individual </a:t>
            </a:r>
            <a:r>
              <a:rPr lang="en-US" sz="1200" b="1" kern="1200" dirty="0">
                <a:solidFill>
                  <a:schemeClr val="tx1"/>
                </a:solidFill>
                <a:effectLst/>
                <a:latin typeface="Times New Roman" pitchFamily="18" charset="0"/>
                <a:ea typeface="+mn-ea"/>
                <a:cs typeface="+mn-cs"/>
              </a:rPr>
              <a:t>instance</a:t>
            </a:r>
            <a:r>
              <a:rPr lang="en-US" sz="1200" kern="1200" dirty="0">
                <a:solidFill>
                  <a:schemeClr val="tx1"/>
                </a:solidFill>
                <a:effectLst/>
                <a:latin typeface="Times New Roman" pitchFamily="18" charset="0"/>
                <a:ea typeface="+mn-ea"/>
                <a:cs typeface="+mn-cs"/>
              </a:rPr>
              <a:t> of the thing we want to test. For example, in our </a:t>
            </a:r>
            <a:r>
              <a:rPr lang="en-US" sz="1200" kern="1200" dirty="0" err="1">
                <a:solidFill>
                  <a:schemeClr val="tx1"/>
                </a:solidFill>
                <a:effectLst/>
                <a:latin typeface="Times New Roman" pitchFamily="18" charset="0"/>
                <a:ea typeface="+mn-ea"/>
                <a:cs typeface="+mn-cs"/>
              </a:rPr>
              <a:t>ShouldAddTwoNumbers</a:t>
            </a:r>
            <a:r>
              <a:rPr lang="en-US" sz="1200" kern="1200" dirty="0">
                <a:solidFill>
                  <a:schemeClr val="tx1"/>
                </a:solidFill>
                <a:effectLst/>
                <a:latin typeface="Times New Roman" pitchFamily="18" charset="0"/>
                <a:ea typeface="+mn-ea"/>
                <a:cs typeface="+mn-cs"/>
              </a:rPr>
              <a:t>, the thing that we're testing is the Calculator class. Here we're creating an instance of the Calculator class and assigning it to a variable named </a:t>
            </a:r>
            <a:r>
              <a:rPr lang="en-US" sz="1200" kern="1200" dirty="0" err="1">
                <a:solidFill>
                  <a:schemeClr val="tx1"/>
                </a:solidFill>
                <a:effectLst/>
                <a:latin typeface="Times New Roman" pitchFamily="18" charset="0"/>
                <a:ea typeface="+mn-ea"/>
                <a:cs typeface="+mn-cs"/>
              </a:rPr>
              <a:t>sut</a:t>
            </a:r>
            <a:r>
              <a:rPr lang="en-US" sz="1200" kern="1200" dirty="0">
                <a:solidFill>
                  <a:schemeClr val="tx1"/>
                </a:solidFill>
                <a:effectLst/>
                <a:latin typeface="Times New Roman" pitchFamily="18" charset="0"/>
                <a:ea typeface="+mn-ea"/>
                <a:cs typeface="+mn-cs"/>
              </a:rPr>
              <a:t>, and </a:t>
            </a:r>
            <a:r>
              <a:rPr lang="en-US" sz="1200" kern="1200" dirty="0" err="1">
                <a:solidFill>
                  <a:schemeClr val="tx1"/>
                </a:solidFill>
                <a:effectLst/>
                <a:latin typeface="Times New Roman" pitchFamily="18" charset="0"/>
                <a:ea typeface="+mn-ea"/>
                <a:cs typeface="+mn-cs"/>
              </a:rPr>
              <a:t>sut</a:t>
            </a:r>
            <a:r>
              <a:rPr lang="en-US" sz="1200" kern="1200" dirty="0">
                <a:solidFill>
                  <a:schemeClr val="tx1"/>
                </a:solidFill>
                <a:effectLst/>
                <a:latin typeface="Times New Roman" pitchFamily="18" charset="0"/>
                <a:ea typeface="+mn-ea"/>
                <a:cs typeface="+mn-cs"/>
              </a:rPr>
              <a:t> is an acronym which stands for </a:t>
            </a:r>
            <a:r>
              <a:rPr lang="en-US" sz="1200" b="1" kern="1200" dirty="0">
                <a:solidFill>
                  <a:schemeClr val="tx1"/>
                </a:solidFill>
                <a:effectLst/>
                <a:latin typeface="Times New Roman" pitchFamily="18" charset="0"/>
                <a:ea typeface="+mn-ea"/>
                <a:cs typeface="+mn-cs"/>
              </a:rPr>
              <a:t>System Under Test</a:t>
            </a:r>
            <a:r>
              <a:rPr lang="en-US" sz="1200" kern="1200" dirty="0">
                <a:solidFill>
                  <a:schemeClr val="tx1"/>
                </a:solidFill>
                <a:effectLst/>
                <a:latin typeface="Times New Roman" pitchFamily="18" charset="0"/>
                <a:ea typeface="+mn-ea"/>
                <a:cs typeface="+mn-cs"/>
              </a:rPr>
              <a:t>. By using this same naming convention in all of our tests, we can increase the readability of our tests and it's always clear in our test what the thing we're testing actually is, so all we need to do is look for the </a:t>
            </a:r>
            <a:r>
              <a:rPr lang="en-US" sz="1200" kern="1200" dirty="0" err="1">
                <a:solidFill>
                  <a:schemeClr val="tx1"/>
                </a:solidFill>
                <a:effectLst/>
                <a:latin typeface="Times New Roman" pitchFamily="18" charset="0"/>
                <a:ea typeface="+mn-ea"/>
                <a:cs typeface="+mn-cs"/>
              </a:rPr>
              <a:t>sut</a:t>
            </a:r>
            <a:r>
              <a:rPr lang="en-US" sz="1200" kern="1200" dirty="0">
                <a:solidFill>
                  <a:schemeClr val="tx1"/>
                </a:solidFill>
                <a:effectLst/>
                <a:latin typeface="Times New Roman" pitchFamily="18" charset="0"/>
                <a:ea typeface="+mn-ea"/>
                <a:cs typeface="+mn-cs"/>
              </a:rPr>
              <a:t>.</a:t>
            </a:r>
          </a:p>
          <a:p>
            <a:endParaRPr lang="en-US" dirty="0"/>
          </a:p>
        </p:txBody>
      </p:sp>
      <p:sp>
        <p:nvSpPr>
          <p:cNvPr id="4" name="Slide Number Placeholder 3"/>
          <p:cNvSpPr>
            <a:spLocks noGrp="1"/>
          </p:cNvSpPr>
          <p:nvPr>
            <p:ph type="sldNum" sz="quarter" idx="10"/>
          </p:nvPr>
        </p:nvSpPr>
        <p:spPr/>
        <p:txBody>
          <a:bodyPr/>
          <a:lstStyle/>
          <a:p>
            <a:pPr>
              <a:defRPr/>
            </a:pPr>
            <a:fld id="{D289C186-7A08-4C98-870C-D452D54753CE}" type="slidenum">
              <a:rPr lang="en-US" altLang="nl-BE" smtClean="0"/>
              <a:pPr>
                <a:defRPr/>
              </a:pPr>
              <a:t>12</a:t>
            </a:fld>
            <a:endParaRPr lang="en-US" altLang="nl-BE"/>
          </a:p>
        </p:txBody>
      </p:sp>
    </p:spTree>
    <p:extLst>
      <p:ext uri="{BB962C8B-B14F-4D97-AF65-F5344CB8AC3E}">
        <p14:creationId xmlns:p14="http://schemas.microsoft.com/office/powerpoint/2010/main" val="6198472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pic>
        <p:nvPicPr>
          <p:cNvPr id="4" name="Afbeelding 7" descr="beeld_geselecteerd.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49875" y="3373438"/>
            <a:ext cx="3838575" cy="330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Afbeelding 8" descr="Macintosh HD:Users:nickdaenen:Desktop:logo_pxl.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4675" y="390525"/>
            <a:ext cx="1420813" cy="142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kstvak 9"/>
          <p:cNvSpPr txBox="1">
            <a:spLocks noChangeArrowheads="1"/>
          </p:cNvSpPr>
          <p:nvPr/>
        </p:nvSpPr>
        <p:spPr bwMode="auto">
          <a:xfrm>
            <a:off x="542925" y="6057900"/>
            <a:ext cx="5195888"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defRPr/>
            </a:pPr>
            <a:r>
              <a:rPr lang="nl-NL" sz="1200"/>
              <a:t>Hogeschool PXL – Elfde-Liniestraat 24 – B-3500 Hasselt</a:t>
            </a:r>
          </a:p>
          <a:p>
            <a:pPr eaLnBrk="1" hangingPunct="1">
              <a:defRPr/>
            </a:pPr>
            <a:r>
              <a:rPr lang="nl-NL" sz="1200"/>
              <a:t>www.pxl.be - www.pxl.be/facebook</a:t>
            </a:r>
          </a:p>
          <a:p>
            <a:pPr eaLnBrk="1" hangingPunct="1">
              <a:defRPr/>
            </a:pPr>
            <a:endParaRPr lang="nl-NL"/>
          </a:p>
        </p:txBody>
      </p:sp>
      <p:pic>
        <p:nvPicPr>
          <p:cNvPr id="7" name="Afbeelding 10" descr="dehogeschoolmethetnetwerk.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9763" y="5543550"/>
            <a:ext cx="2974975"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ctrTitle"/>
          </p:nvPr>
        </p:nvSpPr>
        <p:spPr>
          <a:xfrm>
            <a:off x="531198" y="1903517"/>
            <a:ext cx="7772400" cy="1470025"/>
          </a:xfrm>
        </p:spPr>
        <p:txBody>
          <a:bodyPr/>
          <a:lstStyle>
            <a:lvl1pPr algn="l">
              <a:defRPr b="1">
                <a:solidFill>
                  <a:schemeClr val="tx1"/>
                </a:solidFill>
              </a:defRPr>
            </a:lvl1pPr>
          </a:lstStyle>
          <a:p>
            <a:r>
              <a:rPr lang="nl-NL"/>
              <a:t>Klik om de stijl te bewerken</a:t>
            </a:r>
            <a:endParaRPr lang="nl-NL" dirty="0"/>
          </a:p>
        </p:txBody>
      </p:sp>
      <p:sp>
        <p:nvSpPr>
          <p:cNvPr id="3" name="Subtitel 2"/>
          <p:cNvSpPr>
            <a:spLocks noGrp="1"/>
          </p:cNvSpPr>
          <p:nvPr>
            <p:ph type="subTitle" idx="1"/>
          </p:nvPr>
        </p:nvSpPr>
        <p:spPr>
          <a:xfrm>
            <a:off x="542241" y="3876249"/>
            <a:ext cx="4807127" cy="1137302"/>
          </a:xfrm>
        </p:spPr>
        <p:txBody>
          <a:bodyPr/>
          <a:lstStyle>
            <a:lvl1pPr marL="0" indent="0" algn="l">
              <a:buNone/>
              <a:defRPr b="1">
                <a:solidFill>
                  <a:srgbClr val="58A618"/>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de ondertitelstijl van het model te bewerken</a:t>
            </a:r>
            <a:endParaRPr lang="nl-NL" dirty="0"/>
          </a:p>
        </p:txBody>
      </p:sp>
      <p:sp>
        <p:nvSpPr>
          <p:cNvPr id="8" name="Tijdelijke aanduiding voor datum 3"/>
          <p:cNvSpPr>
            <a:spLocks noGrp="1"/>
          </p:cNvSpPr>
          <p:nvPr>
            <p:ph type="dt" sz="half" idx="10"/>
          </p:nvPr>
        </p:nvSpPr>
        <p:spPr>
          <a:xfrm>
            <a:off x="536575" y="6399213"/>
            <a:ext cx="1265238" cy="365125"/>
          </a:xfrm>
        </p:spPr>
        <p:txBody>
          <a:bodyPr/>
          <a:lstStyle>
            <a:lvl1pPr>
              <a:defRPr>
                <a:solidFill>
                  <a:schemeClr val="tx1"/>
                </a:solidFill>
              </a:defRPr>
            </a:lvl1pPr>
          </a:lstStyle>
          <a:p>
            <a:pPr>
              <a:defRPr/>
            </a:pPr>
            <a:r>
              <a:rPr lang="en-US" altLang="nl-BE"/>
              <a:t>ADO.NET 4 C#, C17Murach’s JavaScript, C1</a:t>
            </a:r>
          </a:p>
        </p:txBody>
      </p:sp>
      <p:sp>
        <p:nvSpPr>
          <p:cNvPr id="9" name="Tijdelijke aanduiding voor dianummer 5"/>
          <p:cNvSpPr>
            <a:spLocks noGrp="1"/>
          </p:cNvSpPr>
          <p:nvPr>
            <p:ph type="sldNum" sz="quarter" idx="11"/>
          </p:nvPr>
        </p:nvSpPr>
        <p:spPr>
          <a:xfrm>
            <a:off x="3232150" y="6399213"/>
            <a:ext cx="2133600" cy="365125"/>
          </a:xfrm>
        </p:spPr>
        <p:txBody>
          <a:bodyPr/>
          <a:lstStyle>
            <a:lvl1pPr>
              <a:defRPr sz="1200">
                <a:solidFill>
                  <a:schemeClr val="tx1"/>
                </a:solidFill>
              </a:defRPr>
            </a:lvl1pPr>
          </a:lstStyle>
          <a:p>
            <a:pPr>
              <a:defRPr/>
            </a:pPr>
            <a:endParaRPr lang="en-US" altLang="nl-BE" sz="1400"/>
          </a:p>
          <a:p>
            <a:pPr>
              <a:defRPr/>
            </a:pPr>
            <a:r>
              <a:rPr lang="en-US" altLang="nl-BE"/>
              <a:t>Slide </a:t>
            </a:r>
            <a:fld id="{58ED8D0F-416D-45CA-90BB-56BF1847A12C}" type="slidenum">
              <a:rPr lang="en-US" altLang="nl-BE"/>
              <a:pPr>
                <a:defRPr/>
              </a:pPr>
              <a:t>‹nr.›</a:t>
            </a:fld>
            <a:endParaRPr lang="en-US" altLang="nl-BE"/>
          </a:p>
        </p:txBody>
      </p:sp>
    </p:spTree>
    <p:extLst>
      <p:ext uri="{BB962C8B-B14F-4D97-AF65-F5344CB8AC3E}">
        <p14:creationId xmlns:p14="http://schemas.microsoft.com/office/powerpoint/2010/main" val="324875560"/>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Afbeelding met bijschrift">
    <p:bg>
      <p:bgPr>
        <a:solidFill>
          <a:srgbClr val="58A618"/>
        </a:solidFill>
        <a:effectLst/>
      </p:bgPr>
    </p:bg>
    <p:spTree>
      <p:nvGrpSpPr>
        <p:cNvPr id="1" name=""/>
        <p:cNvGrpSpPr/>
        <p:nvPr/>
      </p:nvGrpSpPr>
      <p:grpSpPr>
        <a:xfrm>
          <a:off x="0" y="0"/>
          <a:ext cx="0" cy="0"/>
          <a:chOff x="0" y="0"/>
          <a:chExt cx="0" cy="0"/>
        </a:xfrm>
      </p:grpSpPr>
      <p:pic>
        <p:nvPicPr>
          <p:cNvPr id="5" name="Afbeelding 7" descr="Macintosh HD:Users:nickdaenen:Desktop:logo_pxl.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7825" y="5837238"/>
            <a:ext cx="7302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a:xfrm>
            <a:off x="1792288" y="4800600"/>
            <a:ext cx="5486400" cy="566738"/>
          </a:xfrm>
        </p:spPr>
        <p:txBody>
          <a:bodyPr anchor="b"/>
          <a:lstStyle>
            <a:lvl1pPr algn="l">
              <a:defRPr sz="2000" b="1">
                <a:solidFill>
                  <a:schemeClr val="tx1"/>
                </a:solidFill>
              </a:defRPr>
            </a:lvl1pPr>
          </a:lstStyle>
          <a:p>
            <a:r>
              <a:rPr lang="nl-NL"/>
              <a:t>Klik om de stijl te bewerken</a:t>
            </a:r>
            <a:endParaRPr lang="nl-NL" dirty="0"/>
          </a:p>
        </p:txBody>
      </p:sp>
      <p:sp>
        <p:nvSpPr>
          <p:cNvPr id="3" name="Tijdelijke aanduiding voor afbeelding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nl-NL" noProof="0"/>
              <a:t>Klik op het pictogram als u een afbeelding wilt toevoegen</a:t>
            </a:r>
          </a:p>
        </p:txBody>
      </p:sp>
      <p:sp>
        <p:nvSpPr>
          <p:cNvPr id="4" name="Tijdelijke aanduiding voor tekst 3"/>
          <p:cNvSpPr>
            <a:spLocks noGrp="1"/>
          </p:cNvSpPr>
          <p:nvPr>
            <p:ph type="body" sz="half" idx="2"/>
          </p:nvPr>
        </p:nvSpPr>
        <p:spPr>
          <a:xfrm>
            <a:off x="1792288" y="5367338"/>
            <a:ext cx="5486400" cy="804862"/>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6" name="Tijdelijke aanduiding voor datum 4"/>
          <p:cNvSpPr>
            <a:spLocks noGrp="1"/>
          </p:cNvSpPr>
          <p:nvPr>
            <p:ph type="dt" sz="half" idx="10"/>
          </p:nvPr>
        </p:nvSpPr>
        <p:spPr/>
        <p:txBody>
          <a:bodyPr/>
          <a:lstStyle>
            <a:lvl1pPr>
              <a:defRPr>
                <a:solidFill>
                  <a:srgbClr val="FFFFFF"/>
                </a:solidFill>
              </a:defRPr>
            </a:lvl1pPr>
          </a:lstStyle>
          <a:p>
            <a:pPr>
              <a:defRPr/>
            </a:pPr>
            <a:r>
              <a:rPr lang="en-US" altLang="nl-BE"/>
              <a:t>ADO.NET 4 C#, C17Murach’s JavaScript, C1</a:t>
            </a:r>
          </a:p>
        </p:txBody>
      </p:sp>
      <p:sp>
        <p:nvSpPr>
          <p:cNvPr id="7" name="Tijdelijke aanduiding voor voettekst 5"/>
          <p:cNvSpPr>
            <a:spLocks noGrp="1"/>
          </p:cNvSpPr>
          <p:nvPr>
            <p:ph type="ftr" sz="quarter" idx="11"/>
          </p:nvPr>
        </p:nvSpPr>
        <p:spPr/>
        <p:txBody>
          <a:bodyPr/>
          <a:lstStyle>
            <a:lvl1pPr>
              <a:defRPr>
                <a:solidFill>
                  <a:srgbClr val="FFFFFF"/>
                </a:solidFill>
              </a:defRPr>
            </a:lvl1pPr>
          </a:lstStyle>
          <a:p>
            <a:pPr>
              <a:defRPr/>
            </a:pPr>
            <a:r>
              <a:rPr lang="en-US" altLang="nl-BE"/>
              <a:t>© 2011, Mike Murach &amp; Associates, Inc.© 2009, Mike Murach &amp; Associates, Inc.</a:t>
            </a:r>
            <a:endParaRPr lang="en-US" altLang="nl-BE" sz="1400"/>
          </a:p>
        </p:txBody>
      </p:sp>
      <p:sp>
        <p:nvSpPr>
          <p:cNvPr id="8" name="Tijdelijke aanduiding voor dianummer 6"/>
          <p:cNvSpPr>
            <a:spLocks noGrp="1"/>
          </p:cNvSpPr>
          <p:nvPr>
            <p:ph type="sldNum" sz="quarter" idx="12"/>
          </p:nvPr>
        </p:nvSpPr>
        <p:spPr/>
        <p:txBody>
          <a:bodyPr/>
          <a:lstStyle>
            <a:lvl1pPr>
              <a:defRPr sz="1200">
                <a:solidFill>
                  <a:srgbClr val="FFFFFF"/>
                </a:solidFill>
              </a:defRPr>
            </a:lvl1pPr>
          </a:lstStyle>
          <a:p>
            <a:pPr>
              <a:defRPr/>
            </a:pPr>
            <a:endParaRPr lang="en-US" altLang="nl-BE" sz="1400"/>
          </a:p>
          <a:p>
            <a:pPr>
              <a:defRPr/>
            </a:pPr>
            <a:r>
              <a:rPr lang="en-US" altLang="nl-BE"/>
              <a:t>Slide </a:t>
            </a:r>
            <a:fld id="{575A602D-69CC-4988-9046-DFC79025696F}" type="slidenum">
              <a:rPr lang="en-US" altLang="nl-BE"/>
              <a:pPr>
                <a:defRPr/>
              </a:pPr>
              <a:t>‹nr.›</a:t>
            </a:fld>
            <a:endParaRPr lang="en-US" altLang="nl-BE"/>
          </a:p>
        </p:txBody>
      </p:sp>
    </p:spTree>
    <p:extLst>
      <p:ext uri="{BB962C8B-B14F-4D97-AF65-F5344CB8AC3E}">
        <p14:creationId xmlns:p14="http://schemas.microsoft.com/office/powerpoint/2010/main" val="2108602189"/>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pic>
        <p:nvPicPr>
          <p:cNvPr id="4" name="Afbeelding 7" descr="Macintosh HD:Users:nickdaenen:Desktop:logo_pxl.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7825" y="5837238"/>
            <a:ext cx="7302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3"/>
          <p:cNvSpPr>
            <a:spLocks noGrp="1"/>
          </p:cNvSpPr>
          <p:nvPr>
            <p:ph type="dt" sz="half" idx="10"/>
          </p:nvPr>
        </p:nvSpPr>
        <p:spPr/>
        <p:txBody>
          <a:bodyPr/>
          <a:lstStyle>
            <a:lvl1pPr>
              <a:defRPr/>
            </a:lvl1pPr>
          </a:lstStyle>
          <a:p>
            <a:pPr>
              <a:defRPr/>
            </a:pPr>
            <a:r>
              <a:rPr lang="en-US" altLang="nl-BE"/>
              <a:t>ADO.NET 4 C#, C17Murach’s JavaScript, C1</a:t>
            </a:r>
          </a:p>
        </p:txBody>
      </p:sp>
      <p:sp>
        <p:nvSpPr>
          <p:cNvPr id="6" name="Tijdelijke aanduiding voor voettekst 4"/>
          <p:cNvSpPr>
            <a:spLocks noGrp="1"/>
          </p:cNvSpPr>
          <p:nvPr>
            <p:ph type="ftr" sz="quarter" idx="11"/>
          </p:nvPr>
        </p:nvSpPr>
        <p:spPr/>
        <p:txBody>
          <a:bodyPr/>
          <a:lstStyle>
            <a:lvl1pPr>
              <a:defRPr/>
            </a:lvl1pPr>
          </a:lstStyle>
          <a:p>
            <a:pPr>
              <a:defRPr/>
            </a:pPr>
            <a:r>
              <a:rPr lang="en-US" altLang="nl-BE"/>
              <a:t>© 2011, Mike Murach &amp; Associates, Inc.© 2009, Mike Murach &amp; Associates, Inc.</a:t>
            </a:r>
            <a:endParaRPr lang="en-US" altLang="nl-BE" sz="1400"/>
          </a:p>
        </p:txBody>
      </p:sp>
      <p:sp>
        <p:nvSpPr>
          <p:cNvPr id="7" name="Tijdelijke aanduiding voor dianummer 5"/>
          <p:cNvSpPr>
            <a:spLocks noGrp="1"/>
          </p:cNvSpPr>
          <p:nvPr>
            <p:ph type="sldNum" sz="quarter" idx="12"/>
          </p:nvPr>
        </p:nvSpPr>
        <p:spPr/>
        <p:txBody>
          <a:bodyPr/>
          <a:lstStyle>
            <a:lvl1pPr>
              <a:defRPr sz="1200"/>
            </a:lvl1pPr>
          </a:lstStyle>
          <a:p>
            <a:pPr>
              <a:defRPr/>
            </a:pPr>
            <a:endParaRPr lang="en-US" altLang="nl-BE" sz="1400"/>
          </a:p>
          <a:p>
            <a:pPr>
              <a:defRPr/>
            </a:pPr>
            <a:r>
              <a:rPr lang="en-US" altLang="nl-BE"/>
              <a:t>Slide </a:t>
            </a:r>
            <a:fld id="{D3BE1B72-72D2-4453-B598-A12058E94DA6}" type="slidenum">
              <a:rPr lang="en-US" altLang="nl-BE"/>
              <a:pPr>
                <a:defRPr/>
              </a:pPr>
              <a:t>‹nr.›</a:t>
            </a:fld>
            <a:endParaRPr lang="en-US" altLang="nl-BE"/>
          </a:p>
        </p:txBody>
      </p:sp>
    </p:spTree>
    <p:extLst>
      <p:ext uri="{BB962C8B-B14F-4D97-AF65-F5344CB8AC3E}">
        <p14:creationId xmlns:p14="http://schemas.microsoft.com/office/powerpoint/2010/main" val="1536278867"/>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pic>
        <p:nvPicPr>
          <p:cNvPr id="4" name="Afbeelding 7" descr="Macintosh HD:Users:nickdaenen:Desktop:logo_pxl.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7825" y="5837238"/>
            <a:ext cx="7302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Verticale titel 1"/>
          <p:cNvSpPr>
            <a:spLocks noGrp="1"/>
          </p:cNvSpPr>
          <p:nvPr>
            <p:ph type="title" orient="vert"/>
          </p:nvPr>
        </p:nvSpPr>
        <p:spPr>
          <a:xfrm>
            <a:off x="6629400" y="274638"/>
            <a:ext cx="2057400" cy="5851525"/>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457200" y="274638"/>
            <a:ext cx="6019800" cy="5851525"/>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3"/>
          <p:cNvSpPr>
            <a:spLocks noGrp="1"/>
          </p:cNvSpPr>
          <p:nvPr>
            <p:ph type="dt" sz="half" idx="10"/>
          </p:nvPr>
        </p:nvSpPr>
        <p:spPr/>
        <p:txBody>
          <a:bodyPr/>
          <a:lstStyle>
            <a:lvl1pPr>
              <a:defRPr/>
            </a:lvl1pPr>
          </a:lstStyle>
          <a:p>
            <a:pPr>
              <a:defRPr/>
            </a:pPr>
            <a:r>
              <a:rPr lang="en-US" altLang="nl-BE"/>
              <a:t>ADO.NET 4 C#, C17Murach’s JavaScript, C1</a:t>
            </a:r>
          </a:p>
        </p:txBody>
      </p:sp>
      <p:sp>
        <p:nvSpPr>
          <p:cNvPr id="6" name="Tijdelijke aanduiding voor voettekst 4"/>
          <p:cNvSpPr>
            <a:spLocks noGrp="1"/>
          </p:cNvSpPr>
          <p:nvPr>
            <p:ph type="ftr" sz="quarter" idx="11"/>
          </p:nvPr>
        </p:nvSpPr>
        <p:spPr/>
        <p:txBody>
          <a:bodyPr/>
          <a:lstStyle>
            <a:lvl1pPr>
              <a:defRPr/>
            </a:lvl1pPr>
          </a:lstStyle>
          <a:p>
            <a:pPr>
              <a:defRPr/>
            </a:pPr>
            <a:r>
              <a:rPr lang="en-US" altLang="nl-BE"/>
              <a:t>© 2011, Mike Murach &amp; Associates, Inc.© 2009, Mike Murach &amp; Associates, Inc.</a:t>
            </a:r>
            <a:endParaRPr lang="en-US" altLang="nl-BE" sz="1400"/>
          </a:p>
        </p:txBody>
      </p:sp>
      <p:sp>
        <p:nvSpPr>
          <p:cNvPr id="7" name="Tijdelijke aanduiding voor dianummer 5"/>
          <p:cNvSpPr>
            <a:spLocks noGrp="1"/>
          </p:cNvSpPr>
          <p:nvPr>
            <p:ph type="sldNum" sz="quarter" idx="12"/>
          </p:nvPr>
        </p:nvSpPr>
        <p:spPr/>
        <p:txBody>
          <a:bodyPr/>
          <a:lstStyle>
            <a:lvl1pPr>
              <a:defRPr sz="1200"/>
            </a:lvl1pPr>
          </a:lstStyle>
          <a:p>
            <a:pPr>
              <a:defRPr/>
            </a:pPr>
            <a:endParaRPr lang="en-US" altLang="nl-BE" sz="1400"/>
          </a:p>
          <a:p>
            <a:pPr>
              <a:defRPr/>
            </a:pPr>
            <a:r>
              <a:rPr lang="en-US" altLang="nl-BE"/>
              <a:t>Slide </a:t>
            </a:r>
            <a:fld id="{EDADD994-8C83-413F-B894-9AF685352C4D}" type="slidenum">
              <a:rPr lang="en-US" altLang="nl-BE"/>
              <a:pPr>
                <a:defRPr/>
              </a:pPr>
              <a:t>‹nr.›</a:t>
            </a:fld>
            <a:endParaRPr lang="en-US" altLang="nl-BE"/>
          </a:p>
        </p:txBody>
      </p:sp>
    </p:spTree>
    <p:extLst>
      <p:ext uri="{BB962C8B-B14F-4D97-AF65-F5344CB8AC3E}">
        <p14:creationId xmlns:p14="http://schemas.microsoft.com/office/powerpoint/2010/main" val="1934220266"/>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pic>
        <p:nvPicPr>
          <p:cNvPr id="4" name="Afbeelding 7" descr="Macintosh HD:Users:nickdaenen:Desktop:logo_pxl.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7825" y="5837238"/>
            <a:ext cx="7302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5" name="Tijdelijke aanduiding voor datum 3"/>
          <p:cNvSpPr>
            <a:spLocks noGrp="1"/>
          </p:cNvSpPr>
          <p:nvPr>
            <p:ph type="dt" sz="half" idx="10"/>
          </p:nvPr>
        </p:nvSpPr>
        <p:spPr/>
        <p:txBody>
          <a:bodyPr/>
          <a:lstStyle>
            <a:lvl1pPr>
              <a:defRPr/>
            </a:lvl1pPr>
          </a:lstStyle>
          <a:p>
            <a:pPr>
              <a:defRPr/>
            </a:pPr>
            <a:r>
              <a:rPr lang="en-US" altLang="nl-BE"/>
              <a:t>ADO.NET 4 C#, C17Murach’s JavaScript, C1</a:t>
            </a:r>
          </a:p>
        </p:txBody>
      </p:sp>
      <p:sp>
        <p:nvSpPr>
          <p:cNvPr id="6" name="Tijdelijke aanduiding voor voettekst 4"/>
          <p:cNvSpPr>
            <a:spLocks noGrp="1"/>
          </p:cNvSpPr>
          <p:nvPr>
            <p:ph type="ftr" sz="quarter" idx="11"/>
          </p:nvPr>
        </p:nvSpPr>
        <p:spPr/>
        <p:txBody>
          <a:bodyPr/>
          <a:lstStyle>
            <a:lvl1pPr>
              <a:defRPr/>
            </a:lvl1pPr>
          </a:lstStyle>
          <a:p>
            <a:pPr>
              <a:defRPr/>
            </a:pPr>
            <a:r>
              <a:rPr lang="en-US" altLang="nl-BE"/>
              <a:t>© 2011, Mike Murach &amp; Associates, Inc.© 2009, Mike Murach &amp; Associates, Inc.</a:t>
            </a:r>
            <a:endParaRPr lang="en-US" altLang="nl-BE" sz="1400"/>
          </a:p>
        </p:txBody>
      </p:sp>
      <p:sp>
        <p:nvSpPr>
          <p:cNvPr id="7" name="Tijdelijke aanduiding voor dianummer 5"/>
          <p:cNvSpPr>
            <a:spLocks noGrp="1"/>
          </p:cNvSpPr>
          <p:nvPr>
            <p:ph type="sldNum" sz="quarter" idx="12"/>
          </p:nvPr>
        </p:nvSpPr>
        <p:spPr/>
        <p:txBody>
          <a:bodyPr/>
          <a:lstStyle>
            <a:lvl1pPr>
              <a:defRPr sz="1200"/>
            </a:lvl1pPr>
          </a:lstStyle>
          <a:p>
            <a:pPr>
              <a:defRPr/>
            </a:pPr>
            <a:endParaRPr lang="en-US" altLang="nl-BE" sz="1400"/>
          </a:p>
          <a:p>
            <a:pPr>
              <a:defRPr/>
            </a:pPr>
            <a:r>
              <a:rPr lang="en-US" altLang="nl-BE"/>
              <a:t>Slide </a:t>
            </a:r>
            <a:fld id="{6A116021-0D70-4931-82DD-3C566E966F0F}" type="slidenum">
              <a:rPr lang="en-US" altLang="nl-BE"/>
              <a:pPr>
                <a:defRPr/>
              </a:pPr>
              <a:t>‹nr.›</a:t>
            </a:fld>
            <a:endParaRPr lang="en-US" altLang="nl-BE"/>
          </a:p>
        </p:txBody>
      </p:sp>
    </p:spTree>
    <p:extLst>
      <p:ext uri="{BB962C8B-B14F-4D97-AF65-F5344CB8AC3E}">
        <p14:creationId xmlns:p14="http://schemas.microsoft.com/office/powerpoint/2010/main" val="2125216647"/>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eldia">
    <p:spTree>
      <p:nvGrpSpPr>
        <p:cNvPr id="1" name=""/>
        <p:cNvGrpSpPr/>
        <p:nvPr/>
      </p:nvGrpSpPr>
      <p:grpSpPr>
        <a:xfrm>
          <a:off x="0" y="0"/>
          <a:ext cx="0" cy="0"/>
          <a:chOff x="0" y="0"/>
          <a:chExt cx="0" cy="0"/>
        </a:xfrm>
      </p:grpSpPr>
      <p:pic>
        <p:nvPicPr>
          <p:cNvPr id="2" name="Afbeelding 7" descr="beeldslogan.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58963" y="0"/>
            <a:ext cx="54102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1264818"/>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ekop">
    <p:bg>
      <p:bgPr>
        <a:solidFill>
          <a:srgbClr val="58A618"/>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solidFill>
                  <a:schemeClr val="tx1"/>
                </a:solidFill>
              </a:defRPr>
            </a:lvl1pPr>
          </a:lstStyle>
          <a:p>
            <a:r>
              <a:rPr lang="nl-NL"/>
              <a:t>Klik om de stijl te bewerken</a:t>
            </a:r>
            <a:endParaRPr lang="nl-NL" dirty="0"/>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 om de modelstijlen te bewerken</a:t>
            </a:r>
          </a:p>
        </p:txBody>
      </p:sp>
      <p:sp>
        <p:nvSpPr>
          <p:cNvPr id="4" name="Tijdelijke aanduiding voor datum 3"/>
          <p:cNvSpPr>
            <a:spLocks noGrp="1"/>
          </p:cNvSpPr>
          <p:nvPr>
            <p:ph type="dt" sz="half" idx="10"/>
          </p:nvPr>
        </p:nvSpPr>
        <p:spPr/>
        <p:txBody>
          <a:bodyPr/>
          <a:lstStyle>
            <a:lvl1pPr>
              <a:defRPr>
                <a:solidFill>
                  <a:srgbClr val="FFFFFF"/>
                </a:solidFill>
              </a:defRPr>
            </a:lvl1pPr>
          </a:lstStyle>
          <a:p>
            <a:pPr>
              <a:defRPr/>
            </a:pPr>
            <a:r>
              <a:rPr lang="en-US" altLang="nl-BE"/>
              <a:t>ADO.NET 4 C#, C17Murach’s JavaScript, C1</a:t>
            </a:r>
          </a:p>
        </p:txBody>
      </p:sp>
      <p:sp>
        <p:nvSpPr>
          <p:cNvPr id="5" name="Tijdelijke aanduiding voor voettekst 4"/>
          <p:cNvSpPr>
            <a:spLocks noGrp="1"/>
          </p:cNvSpPr>
          <p:nvPr>
            <p:ph type="ftr" sz="quarter" idx="11"/>
          </p:nvPr>
        </p:nvSpPr>
        <p:spPr/>
        <p:txBody>
          <a:bodyPr/>
          <a:lstStyle>
            <a:lvl1pPr>
              <a:defRPr>
                <a:solidFill>
                  <a:srgbClr val="FFFFFF"/>
                </a:solidFill>
              </a:defRPr>
            </a:lvl1pPr>
          </a:lstStyle>
          <a:p>
            <a:pPr>
              <a:defRPr/>
            </a:pPr>
            <a:r>
              <a:rPr lang="en-US" altLang="nl-BE"/>
              <a:t>© 2011, Mike Murach &amp; Associates, Inc.© 2009, Mike Murach &amp; Associates, Inc.</a:t>
            </a:r>
            <a:endParaRPr lang="en-US" altLang="nl-BE" sz="1400"/>
          </a:p>
        </p:txBody>
      </p:sp>
      <p:sp>
        <p:nvSpPr>
          <p:cNvPr id="6" name="Tijdelijke aanduiding voor dianummer 5"/>
          <p:cNvSpPr>
            <a:spLocks noGrp="1"/>
          </p:cNvSpPr>
          <p:nvPr>
            <p:ph type="sldNum" sz="quarter" idx="12"/>
          </p:nvPr>
        </p:nvSpPr>
        <p:spPr/>
        <p:txBody>
          <a:bodyPr/>
          <a:lstStyle>
            <a:lvl1pPr>
              <a:defRPr sz="1200">
                <a:solidFill>
                  <a:srgbClr val="FFFFFF"/>
                </a:solidFill>
              </a:defRPr>
            </a:lvl1pPr>
          </a:lstStyle>
          <a:p>
            <a:pPr>
              <a:defRPr/>
            </a:pPr>
            <a:endParaRPr lang="en-US" altLang="nl-BE" sz="1400"/>
          </a:p>
          <a:p>
            <a:pPr>
              <a:defRPr/>
            </a:pPr>
            <a:r>
              <a:rPr lang="en-US" altLang="nl-BE"/>
              <a:t>Slide </a:t>
            </a:r>
            <a:fld id="{9B246E54-AB54-4D09-909F-0FFF220302BB}" type="slidenum">
              <a:rPr lang="en-US" altLang="nl-BE"/>
              <a:pPr>
                <a:defRPr/>
              </a:pPr>
              <a:t>‹nr.›</a:t>
            </a:fld>
            <a:endParaRPr lang="en-US" altLang="nl-BE"/>
          </a:p>
        </p:txBody>
      </p:sp>
    </p:spTree>
    <p:extLst>
      <p:ext uri="{BB962C8B-B14F-4D97-AF65-F5344CB8AC3E}">
        <p14:creationId xmlns:p14="http://schemas.microsoft.com/office/powerpoint/2010/main" val="621445286"/>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ee objecten">
    <p:spTree>
      <p:nvGrpSpPr>
        <p:cNvPr id="1" name=""/>
        <p:cNvGrpSpPr/>
        <p:nvPr/>
      </p:nvGrpSpPr>
      <p:grpSpPr>
        <a:xfrm>
          <a:off x="0" y="0"/>
          <a:ext cx="0" cy="0"/>
          <a:chOff x="0" y="0"/>
          <a:chExt cx="0" cy="0"/>
        </a:xfrm>
      </p:grpSpPr>
      <p:pic>
        <p:nvPicPr>
          <p:cNvPr id="5" name="Afbeelding 7" descr="Macintosh HD:Users:nickdaenen:Desktop:logo_pxl.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7825" y="5837238"/>
            <a:ext cx="7302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datum 4"/>
          <p:cNvSpPr>
            <a:spLocks noGrp="1"/>
          </p:cNvSpPr>
          <p:nvPr>
            <p:ph type="dt" sz="half" idx="10"/>
          </p:nvPr>
        </p:nvSpPr>
        <p:spPr/>
        <p:txBody>
          <a:bodyPr/>
          <a:lstStyle>
            <a:lvl1pPr>
              <a:defRPr/>
            </a:lvl1pPr>
          </a:lstStyle>
          <a:p>
            <a:pPr>
              <a:defRPr/>
            </a:pPr>
            <a:r>
              <a:rPr lang="en-US" altLang="nl-BE"/>
              <a:t>ADO.NET 4 C#, C17Murach’s JavaScript, C1</a:t>
            </a:r>
          </a:p>
        </p:txBody>
      </p:sp>
      <p:sp>
        <p:nvSpPr>
          <p:cNvPr id="7" name="Tijdelijke aanduiding voor voettekst 5"/>
          <p:cNvSpPr>
            <a:spLocks noGrp="1"/>
          </p:cNvSpPr>
          <p:nvPr>
            <p:ph type="ftr" sz="quarter" idx="11"/>
          </p:nvPr>
        </p:nvSpPr>
        <p:spPr/>
        <p:txBody>
          <a:bodyPr/>
          <a:lstStyle>
            <a:lvl1pPr>
              <a:defRPr/>
            </a:lvl1pPr>
          </a:lstStyle>
          <a:p>
            <a:pPr>
              <a:defRPr/>
            </a:pPr>
            <a:r>
              <a:rPr lang="en-US" altLang="nl-BE"/>
              <a:t>© 2011, Mike Murach &amp; Associates, Inc.© 2009, Mike Murach &amp; Associates, Inc.</a:t>
            </a:r>
            <a:endParaRPr lang="en-US" altLang="nl-BE" sz="1400"/>
          </a:p>
        </p:txBody>
      </p:sp>
      <p:sp>
        <p:nvSpPr>
          <p:cNvPr id="8" name="Tijdelijke aanduiding voor dianummer 6"/>
          <p:cNvSpPr>
            <a:spLocks noGrp="1"/>
          </p:cNvSpPr>
          <p:nvPr>
            <p:ph type="sldNum" sz="quarter" idx="12"/>
          </p:nvPr>
        </p:nvSpPr>
        <p:spPr/>
        <p:txBody>
          <a:bodyPr/>
          <a:lstStyle>
            <a:lvl1pPr>
              <a:defRPr sz="1200"/>
            </a:lvl1pPr>
          </a:lstStyle>
          <a:p>
            <a:pPr>
              <a:defRPr/>
            </a:pPr>
            <a:endParaRPr lang="en-US" altLang="nl-BE" sz="1400"/>
          </a:p>
          <a:p>
            <a:pPr>
              <a:defRPr/>
            </a:pPr>
            <a:r>
              <a:rPr lang="en-US" altLang="nl-BE"/>
              <a:t>Slide </a:t>
            </a:r>
            <a:fld id="{AB1E8D56-36BE-48CB-ABE1-37D18F31B2A2}" type="slidenum">
              <a:rPr lang="en-US" altLang="nl-BE"/>
              <a:pPr>
                <a:defRPr/>
              </a:pPr>
              <a:t>‹nr.›</a:t>
            </a:fld>
            <a:endParaRPr lang="en-US" altLang="nl-BE"/>
          </a:p>
        </p:txBody>
      </p:sp>
    </p:spTree>
    <p:extLst>
      <p:ext uri="{BB962C8B-B14F-4D97-AF65-F5344CB8AC3E}">
        <p14:creationId xmlns:p14="http://schemas.microsoft.com/office/powerpoint/2010/main" val="1477018464"/>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pic>
        <p:nvPicPr>
          <p:cNvPr id="7" name="Afbeelding 7" descr="Macintosh HD:Users:nickdaenen:Desktop:logo_pxl.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7825" y="5837238"/>
            <a:ext cx="7302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p:txBody>
          <a:bodyPr/>
          <a:lstStyle>
            <a:lvl1pPr>
              <a:defRPr/>
            </a:lvl1pPr>
          </a:lstStyle>
          <a:p>
            <a:r>
              <a:rPr lang="nl-NL"/>
              <a:t>Klik om de stijl te bewerken</a:t>
            </a:r>
          </a:p>
        </p:txBody>
      </p:sp>
      <p:sp>
        <p:nvSpPr>
          <p:cNvPr id="3" name="Tijdelijke aanduiding voor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8" name="Tijdelijke aanduiding voor datum 6"/>
          <p:cNvSpPr>
            <a:spLocks noGrp="1"/>
          </p:cNvSpPr>
          <p:nvPr>
            <p:ph type="dt" sz="half" idx="10"/>
          </p:nvPr>
        </p:nvSpPr>
        <p:spPr/>
        <p:txBody>
          <a:bodyPr/>
          <a:lstStyle>
            <a:lvl1pPr>
              <a:defRPr/>
            </a:lvl1pPr>
          </a:lstStyle>
          <a:p>
            <a:pPr>
              <a:defRPr/>
            </a:pPr>
            <a:r>
              <a:rPr lang="en-US" altLang="nl-BE"/>
              <a:t>ADO.NET 4 C#, C17Murach’s JavaScript, C1</a:t>
            </a:r>
          </a:p>
        </p:txBody>
      </p:sp>
      <p:sp>
        <p:nvSpPr>
          <p:cNvPr id="9" name="Tijdelijke aanduiding voor voettekst 7"/>
          <p:cNvSpPr>
            <a:spLocks noGrp="1"/>
          </p:cNvSpPr>
          <p:nvPr>
            <p:ph type="ftr" sz="quarter" idx="11"/>
          </p:nvPr>
        </p:nvSpPr>
        <p:spPr/>
        <p:txBody>
          <a:bodyPr/>
          <a:lstStyle>
            <a:lvl1pPr>
              <a:defRPr/>
            </a:lvl1pPr>
          </a:lstStyle>
          <a:p>
            <a:pPr>
              <a:defRPr/>
            </a:pPr>
            <a:r>
              <a:rPr lang="en-US" altLang="nl-BE"/>
              <a:t>© 2011, Mike Murach &amp; Associates, Inc.© 2009, Mike Murach &amp; Associates, Inc.</a:t>
            </a:r>
            <a:endParaRPr lang="en-US" altLang="nl-BE" sz="1400"/>
          </a:p>
        </p:txBody>
      </p:sp>
      <p:sp>
        <p:nvSpPr>
          <p:cNvPr id="10" name="Tijdelijke aanduiding voor dianummer 8"/>
          <p:cNvSpPr>
            <a:spLocks noGrp="1"/>
          </p:cNvSpPr>
          <p:nvPr>
            <p:ph type="sldNum" sz="quarter" idx="12"/>
          </p:nvPr>
        </p:nvSpPr>
        <p:spPr/>
        <p:txBody>
          <a:bodyPr/>
          <a:lstStyle>
            <a:lvl1pPr>
              <a:defRPr sz="1200"/>
            </a:lvl1pPr>
          </a:lstStyle>
          <a:p>
            <a:pPr>
              <a:defRPr/>
            </a:pPr>
            <a:endParaRPr lang="en-US" altLang="nl-BE" sz="1400"/>
          </a:p>
          <a:p>
            <a:pPr>
              <a:defRPr/>
            </a:pPr>
            <a:r>
              <a:rPr lang="en-US" altLang="nl-BE"/>
              <a:t>Slide </a:t>
            </a:r>
            <a:fld id="{DC47A0B6-0D8C-4375-82B6-FE6E7B7F55EC}" type="slidenum">
              <a:rPr lang="en-US" altLang="nl-BE"/>
              <a:pPr>
                <a:defRPr/>
              </a:pPr>
              <a:t>‹nr.›</a:t>
            </a:fld>
            <a:endParaRPr lang="en-US" altLang="nl-BE"/>
          </a:p>
        </p:txBody>
      </p:sp>
    </p:spTree>
    <p:extLst>
      <p:ext uri="{BB962C8B-B14F-4D97-AF65-F5344CB8AC3E}">
        <p14:creationId xmlns:p14="http://schemas.microsoft.com/office/powerpoint/2010/main" val="1737826861"/>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pic>
        <p:nvPicPr>
          <p:cNvPr id="3" name="Afbeelding 7" descr="Macintosh HD:Users:nickdaenen:Desktop:logo_pxl.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7825" y="5837238"/>
            <a:ext cx="7302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p:txBody>
          <a:bodyPr/>
          <a:lstStyle/>
          <a:p>
            <a:r>
              <a:rPr lang="nl-NL"/>
              <a:t>Klik om de stijl te bewerken</a:t>
            </a:r>
          </a:p>
        </p:txBody>
      </p:sp>
      <p:sp>
        <p:nvSpPr>
          <p:cNvPr id="4" name="Tijdelijke aanduiding voor datum 2"/>
          <p:cNvSpPr>
            <a:spLocks noGrp="1"/>
          </p:cNvSpPr>
          <p:nvPr>
            <p:ph type="dt" sz="half" idx="10"/>
          </p:nvPr>
        </p:nvSpPr>
        <p:spPr/>
        <p:txBody>
          <a:bodyPr/>
          <a:lstStyle>
            <a:lvl1pPr>
              <a:defRPr/>
            </a:lvl1pPr>
          </a:lstStyle>
          <a:p>
            <a:pPr>
              <a:defRPr/>
            </a:pPr>
            <a:r>
              <a:rPr lang="en-US" altLang="nl-BE"/>
              <a:t>ADO.NET 4 C#, C17Murach’s JavaScript, C1</a:t>
            </a:r>
          </a:p>
        </p:txBody>
      </p:sp>
      <p:sp>
        <p:nvSpPr>
          <p:cNvPr id="5" name="Tijdelijke aanduiding voor voettekst 3"/>
          <p:cNvSpPr>
            <a:spLocks noGrp="1"/>
          </p:cNvSpPr>
          <p:nvPr>
            <p:ph type="ftr" sz="quarter" idx="11"/>
          </p:nvPr>
        </p:nvSpPr>
        <p:spPr/>
        <p:txBody>
          <a:bodyPr/>
          <a:lstStyle>
            <a:lvl1pPr>
              <a:defRPr/>
            </a:lvl1pPr>
          </a:lstStyle>
          <a:p>
            <a:pPr>
              <a:defRPr/>
            </a:pPr>
            <a:r>
              <a:rPr lang="en-US" altLang="nl-BE"/>
              <a:t>© 2011, Mike Murach &amp; Associates, Inc.© 2009, Mike Murach &amp; Associates, Inc.</a:t>
            </a:r>
            <a:endParaRPr lang="en-US" altLang="nl-BE" sz="1400"/>
          </a:p>
        </p:txBody>
      </p:sp>
      <p:sp>
        <p:nvSpPr>
          <p:cNvPr id="6" name="Tijdelijke aanduiding voor dianummer 4"/>
          <p:cNvSpPr>
            <a:spLocks noGrp="1"/>
          </p:cNvSpPr>
          <p:nvPr>
            <p:ph type="sldNum" sz="quarter" idx="12"/>
          </p:nvPr>
        </p:nvSpPr>
        <p:spPr/>
        <p:txBody>
          <a:bodyPr/>
          <a:lstStyle>
            <a:lvl1pPr>
              <a:defRPr sz="1200"/>
            </a:lvl1pPr>
          </a:lstStyle>
          <a:p>
            <a:pPr>
              <a:defRPr/>
            </a:pPr>
            <a:endParaRPr lang="en-US" altLang="nl-BE" sz="1400"/>
          </a:p>
          <a:p>
            <a:pPr>
              <a:defRPr/>
            </a:pPr>
            <a:r>
              <a:rPr lang="en-US" altLang="nl-BE"/>
              <a:t>Slide </a:t>
            </a:r>
            <a:fld id="{B9CD6AF1-C7D8-454E-B485-8B88738A958C}" type="slidenum">
              <a:rPr lang="en-US" altLang="nl-BE"/>
              <a:pPr>
                <a:defRPr/>
              </a:pPr>
              <a:t>‹nr.›</a:t>
            </a:fld>
            <a:endParaRPr lang="en-US" altLang="nl-BE"/>
          </a:p>
        </p:txBody>
      </p:sp>
    </p:spTree>
    <p:extLst>
      <p:ext uri="{BB962C8B-B14F-4D97-AF65-F5344CB8AC3E}">
        <p14:creationId xmlns:p14="http://schemas.microsoft.com/office/powerpoint/2010/main" val="1393064197"/>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pic>
        <p:nvPicPr>
          <p:cNvPr id="2" name="Afbeelding 7" descr="Macintosh HD:Users:nickdaenen:Desktop:logo_pxl.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7825" y="5837238"/>
            <a:ext cx="7302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jdelijke aanduiding voor datum 1"/>
          <p:cNvSpPr>
            <a:spLocks noGrp="1"/>
          </p:cNvSpPr>
          <p:nvPr>
            <p:ph type="dt" sz="half" idx="10"/>
          </p:nvPr>
        </p:nvSpPr>
        <p:spPr/>
        <p:txBody>
          <a:bodyPr/>
          <a:lstStyle>
            <a:lvl1pPr>
              <a:defRPr/>
            </a:lvl1pPr>
          </a:lstStyle>
          <a:p>
            <a:pPr>
              <a:defRPr/>
            </a:pPr>
            <a:r>
              <a:rPr lang="en-US" altLang="nl-BE"/>
              <a:t>ADO.NET 4 C#, C17Murach’s JavaScript, C1</a:t>
            </a:r>
          </a:p>
        </p:txBody>
      </p:sp>
      <p:sp>
        <p:nvSpPr>
          <p:cNvPr id="4" name="Tijdelijke aanduiding voor voettekst 2"/>
          <p:cNvSpPr>
            <a:spLocks noGrp="1"/>
          </p:cNvSpPr>
          <p:nvPr>
            <p:ph type="ftr" sz="quarter" idx="11"/>
          </p:nvPr>
        </p:nvSpPr>
        <p:spPr/>
        <p:txBody>
          <a:bodyPr/>
          <a:lstStyle>
            <a:lvl1pPr>
              <a:defRPr/>
            </a:lvl1pPr>
          </a:lstStyle>
          <a:p>
            <a:pPr>
              <a:defRPr/>
            </a:pPr>
            <a:r>
              <a:rPr lang="en-US" altLang="nl-BE"/>
              <a:t>© 2011, Mike Murach &amp; Associates, Inc.© 2009, Mike Murach &amp; Associates, Inc.</a:t>
            </a:r>
            <a:endParaRPr lang="en-US" altLang="nl-BE" sz="1400"/>
          </a:p>
        </p:txBody>
      </p:sp>
      <p:sp>
        <p:nvSpPr>
          <p:cNvPr id="5" name="Tijdelijke aanduiding voor dianummer 3"/>
          <p:cNvSpPr>
            <a:spLocks noGrp="1"/>
          </p:cNvSpPr>
          <p:nvPr>
            <p:ph type="sldNum" sz="quarter" idx="12"/>
          </p:nvPr>
        </p:nvSpPr>
        <p:spPr/>
        <p:txBody>
          <a:bodyPr/>
          <a:lstStyle>
            <a:lvl1pPr>
              <a:defRPr sz="1200"/>
            </a:lvl1pPr>
          </a:lstStyle>
          <a:p>
            <a:pPr>
              <a:defRPr/>
            </a:pPr>
            <a:endParaRPr lang="en-US" altLang="nl-BE" sz="1400"/>
          </a:p>
          <a:p>
            <a:pPr>
              <a:defRPr/>
            </a:pPr>
            <a:r>
              <a:rPr lang="en-US" altLang="nl-BE"/>
              <a:t>Slide </a:t>
            </a:r>
            <a:fld id="{930C9C78-030C-407A-B3A7-5130AB45B0D6}" type="slidenum">
              <a:rPr lang="en-US" altLang="nl-BE"/>
              <a:pPr>
                <a:defRPr/>
              </a:pPr>
              <a:t>‹nr.›</a:t>
            </a:fld>
            <a:endParaRPr lang="en-US" altLang="nl-BE"/>
          </a:p>
        </p:txBody>
      </p:sp>
    </p:spTree>
    <p:extLst>
      <p:ext uri="{BB962C8B-B14F-4D97-AF65-F5344CB8AC3E}">
        <p14:creationId xmlns:p14="http://schemas.microsoft.com/office/powerpoint/2010/main" val="4131920775"/>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pic>
        <p:nvPicPr>
          <p:cNvPr id="5" name="Afbeelding 7" descr="Macintosh HD:Users:nickdaenen:Desktop:logo_pxl.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7825" y="5837238"/>
            <a:ext cx="7302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a:xfrm>
            <a:off x="457200" y="273050"/>
            <a:ext cx="3008313" cy="1162050"/>
          </a:xfrm>
        </p:spPr>
        <p:txBody>
          <a:bodyPr anchor="b"/>
          <a:lstStyle>
            <a:lvl1pPr algn="l">
              <a:defRPr sz="2000" b="1"/>
            </a:lvl1pPr>
          </a:lstStyle>
          <a:p>
            <a:r>
              <a:rPr lang="nl-NL"/>
              <a:t>Klik om de stijl te bewerken</a:t>
            </a:r>
          </a:p>
        </p:txBody>
      </p:sp>
      <p:sp>
        <p:nvSpPr>
          <p:cNvPr id="3" name="Tijdelijke aanduiding voor inhou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6" name="Tijdelijke aanduiding voor datum 4"/>
          <p:cNvSpPr>
            <a:spLocks noGrp="1"/>
          </p:cNvSpPr>
          <p:nvPr>
            <p:ph type="dt" sz="half" idx="10"/>
          </p:nvPr>
        </p:nvSpPr>
        <p:spPr/>
        <p:txBody>
          <a:bodyPr/>
          <a:lstStyle>
            <a:lvl1pPr>
              <a:defRPr/>
            </a:lvl1pPr>
          </a:lstStyle>
          <a:p>
            <a:pPr>
              <a:defRPr/>
            </a:pPr>
            <a:r>
              <a:rPr lang="en-US" altLang="nl-BE"/>
              <a:t>ADO.NET 4 C#, C17Murach’s JavaScript, C1</a:t>
            </a:r>
          </a:p>
        </p:txBody>
      </p:sp>
      <p:sp>
        <p:nvSpPr>
          <p:cNvPr id="7" name="Tijdelijke aanduiding voor voettekst 5"/>
          <p:cNvSpPr>
            <a:spLocks noGrp="1"/>
          </p:cNvSpPr>
          <p:nvPr>
            <p:ph type="ftr" sz="quarter" idx="11"/>
          </p:nvPr>
        </p:nvSpPr>
        <p:spPr/>
        <p:txBody>
          <a:bodyPr/>
          <a:lstStyle>
            <a:lvl1pPr>
              <a:defRPr/>
            </a:lvl1pPr>
          </a:lstStyle>
          <a:p>
            <a:pPr>
              <a:defRPr/>
            </a:pPr>
            <a:r>
              <a:rPr lang="en-US" altLang="nl-BE"/>
              <a:t>© 2011, Mike Murach &amp; Associates, Inc.© 2009, Mike Murach &amp; Associates, Inc.</a:t>
            </a:r>
            <a:endParaRPr lang="en-US" altLang="nl-BE" sz="1400"/>
          </a:p>
        </p:txBody>
      </p:sp>
      <p:sp>
        <p:nvSpPr>
          <p:cNvPr id="8" name="Tijdelijke aanduiding voor dianummer 6"/>
          <p:cNvSpPr>
            <a:spLocks noGrp="1"/>
          </p:cNvSpPr>
          <p:nvPr>
            <p:ph type="sldNum" sz="quarter" idx="12"/>
          </p:nvPr>
        </p:nvSpPr>
        <p:spPr/>
        <p:txBody>
          <a:bodyPr/>
          <a:lstStyle>
            <a:lvl1pPr>
              <a:defRPr sz="1200"/>
            </a:lvl1pPr>
          </a:lstStyle>
          <a:p>
            <a:pPr>
              <a:defRPr/>
            </a:pPr>
            <a:endParaRPr lang="en-US" altLang="nl-BE" sz="1400"/>
          </a:p>
          <a:p>
            <a:pPr>
              <a:defRPr/>
            </a:pPr>
            <a:r>
              <a:rPr lang="en-US" altLang="nl-BE"/>
              <a:t>Slide </a:t>
            </a:r>
            <a:fld id="{DE97B3DB-BF70-4985-BAC6-6C0286977C8B}" type="slidenum">
              <a:rPr lang="en-US" altLang="nl-BE"/>
              <a:pPr>
                <a:defRPr/>
              </a:pPr>
              <a:t>‹nr.›</a:t>
            </a:fld>
            <a:endParaRPr lang="en-US" altLang="nl-BE"/>
          </a:p>
        </p:txBody>
      </p:sp>
    </p:spTree>
    <p:extLst>
      <p:ext uri="{BB962C8B-B14F-4D97-AF65-F5344CB8AC3E}">
        <p14:creationId xmlns:p14="http://schemas.microsoft.com/office/powerpoint/2010/main" val="1909789819"/>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jdelijke aanduiding voor titel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nl-BE"/>
              <a:t>Titelstijl van model bewerken</a:t>
            </a:r>
            <a:endParaRPr lang="nl-NL" altLang="nl-BE"/>
          </a:p>
        </p:txBody>
      </p:sp>
      <p:sp>
        <p:nvSpPr>
          <p:cNvPr id="1027" name="Tijdelijke aanduiding voor tekst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nl-BE"/>
              <a:t>Klik om de tekststijl van het model te bewerken</a:t>
            </a:r>
          </a:p>
          <a:p>
            <a:pPr lvl="1"/>
            <a:r>
              <a:rPr lang="en-US" altLang="nl-BE"/>
              <a:t>Tweede niveau</a:t>
            </a:r>
          </a:p>
          <a:p>
            <a:pPr lvl="2"/>
            <a:r>
              <a:rPr lang="en-US" altLang="nl-BE"/>
              <a:t>Derde niveau</a:t>
            </a:r>
          </a:p>
          <a:p>
            <a:pPr lvl="3"/>
            <a:r>
              <a:rPr lang="en-US" altLang="nl-BE"/>
              <a:t>Vierde niveau</a:t>
            </a:r>
          </a:p>
          <a:p>
            <a:pPr lvl="4"/>
            <a:r>
              <a:rPr lang="en-US" altLang="nl-BE"/>
              <a:t>Vijfde niveau</a:t>
            </a:r>
            <a:endParaRPr lang="nl-NL" altLang="nl-BE"/>
          </a:p>
        </p:txBody>
      </p:sp>
      <p:sp>
        <p:nvSpPr>
          <p:cNvPr id="4" name="Tijdelijke aanduiding voor datum 3"/>
          <p:cNvSpPr>
            <a:spLocks noGrp="1"/>
          </p:cNvSpPr>
          <p:nvPr>
            <p:ph type="dt" sz="half" idx="2"/>
          </p:nvPr>
        </p:nvSpPr>
        <p:spPr>
          <a:xfrm>
            <a:off x="1325563" y="6356350"/>
            <a:ext cx="1265237"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r>
              <a:rPr lang="en-US" altLang="nl-BE"/>
              <a:t>ADO.NET 4 C#, C17Murach’s JavaScript, C1</a:t>
            </a:r>
          </a:p>
        </p:txBody>
      </p:sp>
      <p:sp>
        <p:nvSpPr>
          <p:cNvPr id="5" name="Tijdelijke aanduiding voor voetteks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r>
              <a:rPr lang="en-US" altLang="nl-BE"/>
              <a:t>© 2011, Mike Murach &amp; Associates, Inc.© 2009, Mike Murach &amp; Associates, Inc.</a:t>
            </a:r>
            <a:endParaRPr lang="en-US" altLang="nl-BE" sz="1400"/>
          </a:p>
        </p:txBody>
      </p:sp>
      <p:sp>
        <p:nvSpPr>
          <p:cNvPr id="6" name="Tijdelijke aanduiding voor dianumm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400">
                <a:solidFill>
                  <a:srgbClr val="898989"/>
                </a:solidFill>
              </a:defRPr>
            </a:lvl1pPr>
          </a:lstStyle>
          <a:p>
            <a:pPr>
              <a:defRPr/>
            </a:pPr>
            <a:endParaRPr lang="en-US" altLang="nl-BE"/>
          </a:p>
          <a:p>
            <a:pPr>
              <a:defRPr/>
            </a:pPr>
            <a:r>
              <a:rPr lang="en-US" altLang="nl-BE" sz="1200"/>
              <a:t>Slide </a:t>
            </a:r>
            <a:fld id="{4854F67D-8938-43F5-BE58-77A4E68D9D12}" type="slidenum">
              <a:rPr lang="en-US" altLang="nl-BE" sz="1200"/>
              <a:pPr>
                <a:defRPr/>
              </a:pPr>
              <a:t>‹nr.›</a:t>
            </a:fld>
            <a:endParaRPr lang="en-US" altLang="nl-BE" sz="1200"/>
          </a:p>
        </p:txBody>
      </p:sp>
      <p:sp>
        <p:nvSpPr>
          <p:cNvPr id="7" name="Rechthoek 6"/>
          <p:cNvSpPr/>
          <p:nvPr/>
        </p:nvSpPr>
        <p:spPr>
          <a:xfrm>
            <a:off x="0" y="6681788"/>
            <a:ext cx="9144000" cy="180975"/>
          </a:xfrm>
          <a:prstGeom prst="rect">
            <a:avLst/>
          </a:prstGeom>
          <a:solidFill>
            <a:srgbClr val="58A61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nl-NL"/>
          </a:p>
        </p:txBody>
      </p:sp>
    </p:spTree>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Lst>
  <p:hf hdr="0"/>
  <p:txStyles>
    <p:titleStyle>
      <a:lvl1pPr algn="ctr" defTabSz="457200" rtl="0" eaLnBrk="0" fontAlgn="base" hangingPunct="0">
        <a:spcBef>
          <a:spcPct val="0"/>
        </a:spcBef>
        <a:spcAft>
          <a:spcPct val="0"/>
        </a:spcAft>
        <a:defRPr sz="4400" b="1" kern="1200">
          <a:solidFill>
            <a:srgbClr val="58A618"/>
          </a:solidFill>
          <a:latin typeface="+mj-lt"/>
          <a:ea typeface="+mj-ea"/>
          <a:cs typeface="+mj-cs"/>
        </a:defRPr>
      </a:lvl1pPr>
      <a:lvl2pPr algn="ctr" defTabSz="457200" rtl="0" eaLnBrk="0" fontAlgn="base" hangingPunct="0">
        <a:spcBef>
          <a:spcPct val="0"/>
        </a:spcBef>
        <a:spcAft>
          <a:spcPct val="0"/>
        </a:spcAft>
        <a:defRPr sz="4400" b="1">
          <a:solidFill>
            <a:srgbClr val="58A618"/>
          </a:solidFill>
          <a:latin typeface="Calibri" panose="020F0502020204030204" pitchFamily="34" charset="0"/>
        </a:defRPr>
      </a:lvl2pPr>
      <a:lvl3pPr algn="ctr" defTabSz="457200" rtl="0" eaLnBrk="0" fontAlgn="base" hangingPunct="0">
        <a:spcBef>
          <a:spcPct val="0"/>
        </a:spcBef>
        <a:spcAft>
          <a:spcPct val="0"/>
        </a:spcAft>
        <a:defRPr sz="4400" b="1">
          <a:solidFill>
            <a:srgbClr val="58A618"/>
          </a:solidFill>
          <a:latin typeface="Calibri" panose="020F0502020204030204" pitchFamily="34" charset="0"/>
        </a:defRPr>
      </a:lvl3pPr>
      <a:lvl4pPr algn="ctr" defTabSz="457200" rtl="0" eaLnBrk="0" fontAlgn="base" hangingPunct="0">
        <a:spcBef>
          <a:spcPct val="0"/>
        </a:spcBef>
        <a:spcAft>
          <a:spcPct val="0"/>
        </a:spcAft>
        <a:defRPr sz="4400" b="1">
          <a:solidFill>
            <a:srgbClr val="58A618"/>
          </a:solidFill>
          <a:latin typeface="Calibri" panose="020F0502020204030204" pitchFamily="34" charset="0"/>
        </a:defRPr>
      </a:lvl4pPr>
      <a:lvl5pPr algn="ctr" defTabSz="457200" rtl="0" eaLnBrk="0" fontAlgn="base" hangingPunct="0">
        <a:spcBef>
          <a:spcPct val="0"/>
        </a:spcBef>
        <a:spcAft>
          <a:spcPct val="0"/>
        </a:spcAft>
        <a:defRPr sz="4400" b="1">
          <a:solidFill>
            <a:srgbClr val="58A618"/>
          </a:solidFill>
          <a:latin typeface="Calibri" panose="020F0502020204030204" pitchFamily="34" charset="0"/>
        </a:defRPr>
      </a:lvl5pPr>
      <a:lvl6pPr marL="457200" algn="ctr" defTabSz="457200" rtl="0" eaLnBrk="1" fontAlgn="base" hangingPunct="1">
        <a:spcBef>
          <a:spcPct val="0"/>
        </a:spcBef>
        <a:spcAft>
          <a:spcPct val="0"/>
        </a:spcAft>
        <a:defRPr sz="4400" b="1">
          <a:solidFill>
            <a:srgbClr val="58A618"/>
          </a:solidFill>
          <a:latin typeface="Calibri" panose="020F0502020204030204" pitchFamily="34" charset="0"/>
        </a:defRPr>
      </a:lvl6pPr>
      <a:lvl7pPr marL="914400" algn="ctr" defTabSz="457200" rtl="0" eaLnBrk="1" fontAlgn="base" hangingPunct="1">
        <a:spcBef>
          <a:spcPct val="0"/>
        </a:spcBef>
        <a:spcAft>
          <a:spcPct val="0"/>
        </a:spcAft>
        <a:defRPr sz="4400" b="1">
          <a:solidFill>
            <a:srgbClr val="58A618"/>
          </a:solidFill>
          <a:latin typeface="Calibri" panose="020F0502020204030204" pitchFamily="34" charset="0"/>
        </a:defRPr>
      </a:lvl7pPr>
      <a:lvl8pPr marL="1371600" algn="ctr" defTabSz="457200" rtl="0" eaLnBrk="1" fontAlgn="base" hangingPunct="1">
        <a:spcBef>
          <a:spcPct val="0"/>
        </a:spcBef>
        <a:spcAft>
          <a:spcPct val="0"/>
        </a:spcAft>
        <a:defRPr sz="4400" b="1">
          <a:solidFill>
            <a:srgbClr val="58A618"/>
          </a:solidFill>
          <a:latin typeface="Calibri" panose="020F0502020204030204" pitchFamily="34" charset="0"/>
        </a:defRPr>
      </a:lvl8pPr>
      <a:lvl9pPr marL="1828800" algn="ctr" defTabSz="457200" rtl="0" eaLnBrk="1" fontAlgn="base" hangingPunct="1">
        <a:spcBef>
          <a:spcPct val="0"/>
        </a:spcBef>
        <a:spcAft>
          <a:spcPct val="0"/>
        </a:spcAft>
        <a:defRPr sz="4400" b="1">
          <a:solidFill>
            <a:srgbClr val="58A618"/>
          </a:solidFill>
          <a:latin typeface="Calibri" panose="020F0502020204030204"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app.pluralsight.com/player?course=nunit-dotnet-testing-introduction&amp;author=jason-roberts&amp;name=nunit-dotnet-testing-introduction-m1&amp;clip=9"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app.pluralsight.com/player?course=nunit-dotnet-testing-introduction&amp;author=jason-roberts&amp;name=nunit-dotnet-testing-introduction-m1&amp;clip=9&amp;mode=live" TargetMode="External"/><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app.pluralsight.com/player?course=nunit-dotnet-testing-introduction&amp;author=jason-roberts&amp;name=nunit-dotnet-testing-introduction-m2&amp;clip=1"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app.pluralsight.com/player?course=nunit-dotnet-testing-introduction&amp;author=jason-roberts&amp;name=nunit-dotnet-testing-introduction-m2&amp;clip=1&amp;mode=live" TargetMode="External"/><Relationship Id="rId4" Type="http://schemas.openxmlformats.org/officeDocument/2006/relationships/image" Target="../media/image15.jpe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app.pluralsight.com/player?course=nunit-dotnet-testing-introduction&amp;author=jason-roberts&amp;name=nunit-dotnet-testing-introduction-m2&amp;clip=2"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app.pluralsight.com/player?course=nunit-dotnet-testing-introduction&amp;author=jason-roberts&amp;name=nunit-dotnet-testing-introduction-m2&amp;clip=2&amp;mode=live" TargetMode="External"/><Relationship Id="rId4" Type="http://schemas.openxmlformats.org/officeDocument/2006/relationships/image" Target="../media/image15.jpe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app.pluralsight.com/player?course=nunit-dotnet-testing-introduction&amp;author=jason-roberts&amp;name=nunit-dotnet-testing-introduction-m2&amp;clip=3"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app.pluralsight.com/player?course=nunit-dotnet-testing-introduction&amp;author=jason-roberts&amp;name=nunit-dotnet-testing-introduction-m2&amp;clip=3&amp;mode=live" TargetMode="External"/><Relationship Id="rId4" Type="http://schemas.openxmlformats.org/officeDocument/2006/relationships/image" Target="../media/image15.jpe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app.pluralsight.com/player?course=nunit-dotnet-testing-introduction&amp;author=jason-roberts&amp;name=nunit-dotnet-testing-introduction-m2&amp;clip=4"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app.pluralsight.com/player?course=nunit-dotnet-testing-introduction&amp;author=jason-roberts&amp;name=nunit-dotnet-testing-introduction-m2&amp;clip=4&amp;mode=live" TargetMode="External"/><Relationship Id="rId4" Type="http://schemas.openxmlformats.org/officeDocument/2006/relationships/image" Target="../media/image15.jpe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app.pluralsight.com/player?course=nunit-dotnet-testing-introduction&amp;author=jason-roberts&amp;name=nunit-dotnet-testing-introduction-m2&amp;clip=5"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app.pluralsight.com/player?course=nunit-dotnet-testing-introduction&amp;author=jason-roberts&amp;name=nunit-dotnet-testing-introduction-m2&amp;clip=5&amp;mode=live" TargetMode="External"/><Relationship Id="rId4" Type="http://schemas.openxmlformats.org/officeDocument/2006/relationships/image" Target="../media/image15.jpe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app.pluralsight.com/player?course=nunit-dotnet-testing-introduction&amp;author=jason-roberts&amp;name=nunit-dotnet-testing-introduction-m2&amp;clip=6"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app.pluralsight.com/player?course=nunit-dotnet-testing-introduction&amp;author=jason-roberts&amp;name=nunit-dotnet-testing-introduction-m2&amp;clip=6&amp;mode=live" TargetMode="External"/><Relationship Id="rId4" Type="http://schemas.openxmlformats.org/officeDocument/2006/relationships/image" Target="../media/image15.jpeg"/></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app.pluralsight.com/player?course=nunit-dotnet-testing-introduction&amp;author=jason-roberts&amp;name=nunit-dotnet-testing-introduction-m2&amp;clip=7"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app.pluralsight.com/player?course=nunit-dotnet-testing-introduction&amp;author=jason-roberts&amp;name=nunit-dotnet-testing-introduction-m2&amp;clip=7&amp;mode=live" TargetMode="External"/><Relationship Id="rId4" Type="http://schemas.openxmlformats.org/officeDocument/2006/relationships/image" Target="../media/image15.jpeg"/></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6.xml.rels><?xml version="1.0" encoding="UTF-8" standalone="yes"?>
<Relationships xmlns="http://schemas.openxmlformats.org/package/2006/relationships"><Relationship Id="rId3" Type="http://schemas.openxmlformats.org/officeDocument/2006/relationships/hyperlink" Target="https://app.pluralsight.com/player?course=nunit-dotnet-testing-introduction&amp;author=jason-roberts&amp;name=nunit-dotnet-testing-introduction-m2&amp;clip=8"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app.pluralsight.com/player?course=nunit-dotnet-testing-introduction&amp;author=jason-roberts&amp;name=nunit-dotnet-testing-introduction-m2&amp;clip=8&amp;mode=live" TargetMode="External"/><Relationship Id="rId4" Type="http://schemas.openxmlformats.org/officeDocument/2006/relationships/image" Target="../media/image15.jpeg"/></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2.xml.rels><?xml version="1.0" encoding="UTF-8" standalone="yes"?>
<Relationships xmlns="http://schemas.openxmlformats.org/package/2006/relationships"><Relationship Id="rId3" Type="http://schemas.openxmlformats.org/officeDocument/2006/relationships/hyperlink" Target="https://app.pluralsight.com/player?course=nunit-dotnet-testing-introduction&amp;author=jason-roberts&amp;name=nunit-dotnet-testing-introduction-m2&amp;clip=9"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app.pluralsight.com/player?course=nunit-dotnet-testing-introduction&amp;author=jason-roberts&amp;name=nunit-dotnet-testing-introduction-m2&amp;clip=9&amp;mode=live" TargetMode="External"/><Relationship Id="rId4" Type="http://schemas.openxmlformats.org/officeDocument/2006/relationships/image" Target="../media/image15.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7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el 1"/>
          <p:cNvSpPr>
            <a:spLocks noGrp="1"/>
          </p:cNvSpPr>
          <p:nvPr>
            <p:ph type="ctrTitle"/>
          </p:nvPr>
        </p:nvSpPr>
        <p:spPr>
          <a:xfrm>
            <a:off x="536575" y="2057400"/>
            <a:ext cx="7772400" cy="1470025"/>
          </a:xfrm>
        </p:spPr>
        <p:txBody>
          <a:bodyPr/>
          <a:lstStyle/>
          <a:p>
            <a:pPr eaLnBrk="1" hangingPunct="1"/>
            <a:r>
              <a:rPr lang="nl-BE" altLang="nl-BE" dirty="0"/>
              <a:t>.Net Testing with NUnit</a:t>
            </a:r>
          </a:p>
        </p:txBody>
      </p:sp>
      <p:sp>
        <p:nvSpPr>
          <p:cNvPr id="16387" name="Ondertitel 2"/>
          <p:cNvSpPr>
            <a:spLocks noGrp="1"/>
          </p:cNvSpPr>
          <p:nvPr>
            <p:ph type="subTitle" idx="1"/>
          </p:nvPr>
        </p:nvSpPr>
        <p:spPr>
          <a:xfrm>
            <a:off x="542925" y="3876675"/>
            <a:ext cx="4806950" cy="1136650"/>
          </a:xfrm>
        </p:spPr>
        <p:txBody>
          <a:bodyPr/>
          <a:lstStyle/>
          <a:p>
            <a:pPr eaLnBrk="1" hangingPunct="1"/>
            <a:endParaRPr lang="nl-BE" altLang="nl-BE"/>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What are Asserts?</a:t>
            </a:r>
            <a:endParaRPr lang="en-US" dirty="0"/>
          </a:p>
        </p:txBody>
      </p:sp>
      <p:pic>
        <p:nvPicPr>
          <p:cNvPr id="7" name="Content Placeholder 6"/>
          <p:cNvPicPr>
            <a:picLocks noGrp="1" noChangeAspect="1"/>
          </p:cNvPicPr>
          <p:nvPr>
            <p:ph idx="1"/>
          </p:nvPr>
        </p:nvPicPr>
        <p:blipFill>
          <a:blip r:embed="rId3"/>
          <a:stretch>
            <a:fillRect/>
          </a:stretch>
        </p:blipFill>
        <p:spPr>
          <a:xfrm>
            <a:off x="457200" y="2173914"/>
            <a:ext cx="8229600" cy="3378534"/>
          </a:xfrm>
          <a:prstGeom prst="rect">
            <a:avLst/>
          </a:prstGeom>
        </p:spPr>
      </p:pic>
    </p:spTree>
    <p:extLst>
      <p:ext uri="{BB962C8B-B14F-4D97-AF65-F5344CB8AC3E}">
        <p14:creationId xmlns:p14="http://schemas.microsoft.com/office/powerpoint/2010/main" val="3063903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What Makes a Good Test ?</a:t>
            </a:r>
            <a:endParaRPr lang="en-US" dirty="0"/>
          </a:p>
        </p:txBody>
      </p:sp>
      <p:pic>
        <p:nvPicPr>
          <p:cNvPr id="7" name="Content Placeholder 6"/>
          <p:cNvPicPr>
            <a:picLocks noGrp="1" noChangeAspect="1"/>
          </p:cNvPicPr>
          <p:nvPr>
            <p:ph idx="1"/>
          </p:nvPr>
        </p:nvPicPr>
        <p:blipFill>
          <a:blip r:embed="rId3"/>
          <a:stretch>
            <a:fillRect/>
          </a:stretch>
        </p:blipFill>
        <p:spPr>
          <a:xfrm>
            <a:off x="457200" y="2144785"/>
            <a:ext cx="8229600" cy="3436793"/>
          </a:xfrm>
          <a:prstGeom prst="rect">
            <a:avLst/>
          </a:prstGeom>
        </p:spPr>
      </p:pic>
    </p:spTree>
    <p:extLst>
      <p:ext uri="{BB962C8B-B14F-4D97-AF65-F5344CB8AC3E}">
        <p14:creationId xmlns:p14="http://schemas.microsoft.com/office/powerpoint/2010/main" val="2176187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Naming Conventions</a:t>
            </a:r>
            <a:endParaRPr lang="en-US" dirty="0"/>
          </a:p>
        </p:txBody>
      </p:sp>
      <p:pic>
        <p:nvPicPr>
          <p:cNvPr id="7" name="Content Placeholder 6"/>
          <p:cNvPicPr>
            <a:picLocks noGrp="1" noChangeAspect="1"/>
          </p:cNvPicPr>
          <p:nvPr>
            <p:ph idx="1"/>
          </p:nvPr>
        </p:nvPicPr>
        <p:blipFill>
          <a:blip r:embed="rId3"/>
          <a:stretch>
            <a:fillRect/>
          </a:stretch>
        </p:blipFill>
        <p:spPr>
          <a:xfrm>
            <a:off x="457200" y="1736696"/>
            <a:ext cx="8229600" cy="4252971"/>
          </a:xfrm>
          <a:prstGeom prst="rect">
            <a:avLst/>
          </a:prstGeom>
        </p:spPr>
      </p:pic>
      <p:sp>
        <p:nvSpPr>
          <p:cNvPr id="4" name="Date Placeholder 3"/>
          <p:cNvSpPr>
            <a:spLocks noGrp="1"/>
          </p:cNvSpPr>
          <p:nvPr>
            <p:ph type="dt" sz="half" idx="10"/>
          </p:nvPr>
        </p:nvSpPr>
        <p:spPr/>
        <p:txBody>
          <a:bodyPr/>
          <a:lstStyle/>
          <a:p>
            <a:pPr>
              <a:defRPr/>
            </a:pPr>
            <a:r>
              <a:rPr lang="en-US" altLang="nl-BE"/>
              <a:t>ADO.NET 4 C#, C17Murach’s JavaScript, C1</a:t>
            </a:r>
          </a:p>
        </p:txBody>
      </p:sp>
      <p:sp>
        <p:nvSpPr>
          <p:cNvPr id="5" name="Footer Placeholder 4"/>
          <p:cNvSpPr>
            <a:spLocks noGrp="1"/>
          </p:cNvSpPr>
          <p:nvPr>
            <p:ph type="ftr" sz="quarter" idx="11"/>
          </p:nvPr>
        </p:nvSpPr>
        <p:spPr/>
        <p:txBody>
          <a:bodyPr/>
          <a:lstStyle/>
          <a:p>
            <a:pPr>
              <a:defRPr/>
            </a:pPr>
            <a:r>
              <a:rPr lang="en-US" altLang="nl-BE"/>
              <a:t>© 2011, Mike Murach &amp; Associates, Inc.© 2009, Mike Murach &amp; Associates, Inc.</a:t>
            </a:r>
            <a:endParaRPr lang="en-US" altLang="nl-BE" sz="1400"/>
          </a:p>
        </p:txBody>
      </p:sp>
      <p:sp>
        <p:nvSpPr>
          <p:cNvPr id="6" name="Slide Number Placeholder 5"/>
          <p:cNvSpPr>
            <a:spLocks noGrp="1"/>
          </p:cNvSpPr>
          <p:nvPr>
            <p:ph type="sldNum" sz="quarter" idx="12"/>
          </p:nvPr>
        </p:nvSpPr>
        <p:spPr/>
        <p:txBody>
          <a:bodyPr/>
          <a:lstStyle/>
          <a:p>
            <a:pPr>
              <a:defRPr/>
            </a:pPr>
            <a:endParaRPr lang="en-US" altLang="nl-BE" sz="1400"/>
          </a:p>
          <a:p>
            <a:pPr>
              <a:defRPr/>
            </a:pPr>
            <a:r>
              <a:rPr lang="en-US" altLang="nl-BE"/>
              <a:t>Slide </a:t>
            </a:r>
            <a:fld id="{6A116021-0D70-4931-82DD-3C566E966F0F}" type="slidenum">
              <a:rPr lang="en-US" altLang="nl-BE" smtClean="0"/>
              <a:pPr>
                <a:defRPr/>
              </a:pPr>
              <a:t>12</a:t>
            </a:fld>
            <a:endParaRPr lang="en-US" altLang="nl-BE"/>
          </a:p>
        </p:txBody>
      </p:sp>
    </p:spTree>
    <p:extLst>
      <p:ext uri="{BB962C8B-B14F-4D97-AF65-F5344CB8AC3E}">
        <p14:creationId xmlns:p14="http://schemas.microsoft.com/office/powerpoint/2010/main" val="1739224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Enabling NUnit Test Executing in Visual Studio</a:t>
            </a:r>
            <a:endParaRPr lang="en-US" dirty="0"/>
          </a:p>
        </p:txBody>
      </p:sp>
      <p:pic>
        <p:nvPicPr>
          <p:cNvPr id="7" name="Content Placeholder 6"/>
          <p:cNvPicPr>
            <a:picLocks noGrp="1" noChangeAspect="1"/>
          </p:cNvPicPr>
          <p:nvPr>
            <p:ph idx="1"/>
          </p:nvPr>
        </p:nvPicPr>
        <p:blipFill>
          <a:blip r:embed="rId3"/>
          <a:stretch>
            <a:fillRect/>
          </a:stretch>
        </p:blipFill>
        <p:spPr>
          <a:xfrm>
            <a:off x="1306647" y="1600200"/>
            <a:ext cx="6530706" cy="4525963"/>
          </a:xfrm>
          <a:prstGeom prst="rect">
            <a:avLst/>
          </a:prstGeom>
        </p:spPr>
      </p:pic>
    </p:spTree>
    <p:extLst>
      <p:ext uri="{BB962C8B-B14F-4D97-AF65-F5344CB8AC3E}">
        <p14:creationId xmlns:p14="http://schemas.microsoft.com/office/powerpoint/2010/main" val="8295744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Writing an NUnit Test from Scratch</a:t>
            </a:r>
            <a:endParaRPr lang="en-US" dirty="0"/>
          </a:p>
        </p:txBody>
      </p:sp>
      <p:pic>
        <p:nvPicPr>
          <p:cNvPr id="7" name="Content Placeholder 6"/>
          <p:cNvPicPr>
            <a:picLocks noGrp="1" noChangeAspect="1"/>
          </p:cNvPicPr>
          <p:nvPr>
            <p:ph idx="1"/>
          </p:nvPr>
        </p:nvPicPr>
        <p:blipFill>
          <a:blip r:embed="rId2"/>
          <a:stretch>
            <a:fillRect/>
          </a:stretch>
        </p:blipFill>
        <p:spPr>
          <a:xfrm>
            <a:off x="457200" y="2351847"/>
            <a:ext cx="8229600" cy="3022668"/>
          </a:xfrm>
          <a:prstGeom prst="rect">
            <a:avLst/>
          </a:prstGeom>
        </p:spPr>
      </p:pic>
    </p:spTree>
    <p:extLst>
      <p:ext uri="{BB962C8B-B14F-4D97-AF65-F5344CB8AC3E}">
        <p14:creationId xmlns:p14="http://schemas.microsoft.com/office/powerpoint/2010/main" val="1075852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Writing an NUnit Test from Scratch: Demo</a:t>
            </a:r>
            <a:endParaRPr lang="en-US" dirty="0"/>
          </a:p>
        </p:txBody>
      </p:sp>
      <p:sp>
        <p:nvSpPr>
          <p:cNvPr id="3" name="Content Placeholder 2"/>
          <p:cNvSpPr>
            <a:spLocks noGrp="1"/>
          </p:cNvSpPr>
          <p:nvPr>
            <p:ph idx="1"/>
          </p:nvPr>
        </p:nvSpPr>
        <p:spPr/>
        <p:txBody>
          <a:bodyPr/>
          <a:lstStyle/>
          <a:p>
            <a:pPr marL="0" indent="0">
              <a:buNone/>
            </a:pPr>
            <a:endParaRPr lang="nl-BE" dirty="0"/>
          </a:p>
        </p:txBody>
      </p:sp>
      <p:pic>
        <p:nvPicPr>
          <p:cNvPr id="7" name="Afbeelding 3">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49513" y="1427163"/>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Afbeelding 4">
            <a:hlinkClick r:id="rId5"/>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7641171">
            <a:off x="4927600" y="2179638"/>
            <a:ext cx="1981200"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1669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NUNIT Asserts</a:t>
            </a:r>
          </a:p>
        </p:txBody>
      </p:sp>
      <p:sp>
        <p:nvSpPr>
          <p:cNvPr id="3" name="Text Placeholder 2"/>
          <p:cNvSpPr>
            <a:spLocks noGrp="1"/>
          </p:cNvSpPr>
          <p:nvPr>
            <p:ph type="body" idx="1"/>
          </p:nvPr>
        </p:nvSpPr>
        <p:spPr/>
        <p:txBody>
          <a:bodyPr/>
          <a:lstStyle/>
          <a:p>
            <a:r>
              <a:rPr lang="nl-BE" dirty="0"/>
              <a:t>.NET Testing with NUnit</a:t>
            </a:r>
            <a:endParaRPr lang="en-US" dirty="0"/>
          </a:p>
        </p:txBody>
      </p:sp>
      <p:sp>
        <p:nvSpPr>
          <p:cNvPr id="6" name="Slide Number Placeholder 5"/>
          <p:cNvSpPr>
            <a:spLocks noGrp="1"/>
          </p:cNvSpPr>
          <p:nvPr>
            <p:ph type="sldNum" sz="quarter" idx="12"/>
          </p:nvPr>
        </p:nvSpPr>
        <p:spPr/>
        <p:txBody>
          <a:bodyPr/>
          <a:lstStyle/>
          <a:p>
            <a:pPr>
              <a:defRPr/>
            </a:pPr>
            <a:endParaRPr lang="en-US" altLang="nl-BE" sz="1400"/>
          </a:p>
          <a:p>
            <a:pPr>
              <a:defRPr/>
            </a:pPr>
            <a:r>
              <a:rPr lang="en-US" altLang="nl-BE"/>
              <a:t>Slide </a:t>
            </a:r>
            <a:fld id="{9B246E54-AB54-4D09-909F-0FFF220302BB}" type="slidenum">
              <a:rPr lang="en-US" altLang="nl-BE" smtClean="0"/>
              <a:pPr>
                <a:defRPr/>
              </a:pPr>
              <a:t>16</a:t>
            </a:fld>
            <a:endParaRPr lang="en-US" altLang="nl-BE"/>
          </a:p>
        </p:txBody>
      </p:sp>
    </p:spTree>
    <p:extLst>
      <p:ext uri="{BB962C8B-B14F-4D97-AF65-F5344CB8AC3E}">
        <p14:creationId xmlns:p14="http://schemas.microsoft.com/office/powerpoint/2010/main" val="18092876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String Equality : Is.EqualTo()</a:t>
            </a:r>
            <a:endParaRPr lang="en-US" dirty="0"/>
          </a:p>
        </p:txBody>
      </p:sp>
      <p:pic>
        <p:nvPicPr>
          <p:cNvPr id="7" name="Content Placeholder 6"/>
          <p:cNvPicPr>
            <a:picLocks noGrp="1" noChangeAspect="1"/>
          </p:cNvPicPr>
          <p:nvPr>
            <p:ph idx="1"/>
          </p:nvPr>
        </p:nvPicPr>
        <p:blipFill>
          <a:blip r:embed="rId3"/>
          <a:stretch>
            <a:fillRect/>
          </a:stretch>
        </p:blipFill>
        <p:spPr>
          <a:xfrm>
            <a:off x="1276350" y="2029619"/>
            <a:ext cx="6591300" cy="3667125"/>
          </a:xfrm>
          <a:prstGeom prst="rect">
            <a:avLst/>
          </a:prstGeom>
        </p:spPr>
      </p:pic>
    </p:spTree>
    <p:extLst>
      <p:ext uri="{BB962C8B-B14F-4D97-AF65-F5344CB8AC3E}">
        <p14:creationId xmlns:p14="http://schemas.microsoft.com/office/powerpoint/2010/main" val="31078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Is.EqualTo().IgnoreCase</a:t>
            </a:r>
            <a:endParaRPr lang="en-US" dirty="0"/>
          </a:p>
        </p:txBody>
      </p:sp>
      <p:pic>
        <p:nvPicPr>
          <p:cNvPr id="7" name="Content Placeholder 6"/>
          <p:cNvPicPr>
            <a:picLocks noGrp="1" noChangeAspect="1"/>
          </p:cNvPicPr>
          <p:nvPr>
            <p:ph idx="1"/>
          </p:nvPr>
        </p:nvPicPr>
        <p:blipFill>
          <a:blip r:embed="rId3"/>
          <a:stretch>
            <a:fillRect/>
          </a:stretch>
        </p:blipFill>
        <p:spPr>
          <a:xfrm>
            <a:off x="904875" y="2467769"/>
            <a:ext cx="7334250" cy="2790825"/>
          </a:xfrm>
          <a:prstGeom prst="rect">
            <a:avLst/>
          </a:prstGeom>
        </p:spPr>
      </p:pic>
    </p:spTree>
    <p:extLst>
      <p:ext uri="{BB962C8B-B14F-4D97-AF65-F5344CB8AC3E}">
        <p14:creationId xmlns:p14="http://schemas.microsoft.com/office/powerpoint/2010/main" val="2072505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Is.Not.EqualTo()</a:t>
            </a:r>
            <a:endParaRPr lang="en-US" dirty="0"/>
          </a:p>
        </p:txBody>
      </p:sp>
      <p:pic>
        <p:nvPicPr>
          <p:cNvPr id="7" name="Content Placeholder 6"/>
          <p:cNvPicPr>
            <a:picLocks noGrp="1" noChangeAspect="1"/>
          </p:cNvPicPr>
          <p:nvPr>
            <p:ph idx="1"/>
          </p:nvPr>
        </p:nvPicPr>
        <p:blipFill>
          <a:blip r:embed="rId3"/>
          <a:stretch>
            <a:fillRect/>
          </a:stretch>
        </p:blipFill>
        <p:spPr>
          <a:xfrm>
            <a:off x="1257300" y="2520156"/>
            <a:ext cx="6629400" cy="2686050"/>
          </a:xfrm>
          <a:prstGeom prst="rect">
            <a:avLst/>
          </a:prstGeom>
        </p:spPr>
      </p:pic>
    </p:spTree>
    <p:extLst>
      <p:ext uri="{BB962C8B-B14F-4D97-AF65-F5344CB8AC3E}">
        <p14:creationId xmlns:p14="http://schemas.microsoft.com/office/powerpoint/2010/main" val="1515645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Objectives</a:t>
            </a:r>
            <a:endParaRPr lang="en-US" dirty="0"/>
          </a:p>
        </p:txBody>
      </p:sp>
      <p:sp>
        <p:nvSpPr>
          <p:cNvPr id="3" name="Content Placeholder 2"/>
          <p:cNvSpPr>
            <a:spLocks noGrp="1"/>
          </p:cNvSpPr>
          <p:nvPr>
            <p:ph idx="1"/>
          </p:nvPr>
        </p:nvSpPr>
        <p:spPr/>
        <p:txBody>
          <a:bodyPr/>
          <a:lstStyle/>
          <a:p>
            <a:r>
              <a:rPr lang="nl-BE" dirty="0"/>
              <a:t>Getting Started with Unit Testing using NUnit</a:t>
            </a:r>
          </a:p>
          <a:p>
            <a:r>
              <a:rPr lang="nl-BE" dirty="0"/>
              <a:t>NUnit Asserts</a:t>
            </a:r>
          </a:p>
          <a:p>
            <a:r>
              <a:rPr lang="nl-BE" dirty="0"/>
              <a:t>NUnit Attributes</a:t>
            </a:r>
            <a:endParaRPr lang="en-US" dirty="0"/>
          </a:p>
        </p:txBody>
      </p:sp>
    </p:spTree>
    <p:extLst>
      <p:ext uri="{BB962C8B-B14F-4D97-AF65-F5344CB8AC3E}">
        <p14:creationId xmlns:p14="http://schemas.microsoft.com/office/powerpoint/2010/main" val="1878881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String Equality: Demo</a:t>
            </a:r>
            <a:endParaRPr lang="en-US" dirty="0"/>
          </a:p>
        </p:txBody>
      </p:sp>
      <p:sp>
        <p:nvSpPr>
          <p:cNvPr id="3" name="Content Placeholder 2"/>
          <p:cNvSpPr>
            <a:spLocks noGrp="1"/>
          </p:cNvSpPr>
          <p:nvPr>
            <p:ph idx="1"/>
          </p:nvPr>
        </p:nvSpPr>
        <p:spPr/>
        <p:txBody>
          <a:bodyPr/>
          <a:lstStyle/>
          <a:p>
            <a:pPr marL="0" indent="0">
              <a:buNone/>
            </a:pPr>
            <a:endParaRPr lang="nl-BE" dirty="0"/>
          </a:p>
        </p:txBody>
      </p:sp>
      <p:pic>
        <p:nvPicPr>
          <p:cNvPr id="7" name="Afbeelding 3">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49513" y="1427163"/>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Afbeelding 4">
            <a:hlinkClick r:id="rId5"/>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7641171">
            <a:off x="4927600" y="2179638"/>
            <a:ext cx="1981200"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1101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Numerical Equality</a:t>
            </a:r>
            <a:endParaRPr lang="en-US" dirty="0"/>
          </a:p>
        </p:txBody>
      </p:sp>
      <p:pic>
        <p:nvPicPr>
          <p:cNvPr id="10" name="Content Placeholder 9"/>
          <p:cNvPicPr>
            <a:picLocks noGrp="1" noChangeAspect="1"/>
          </p:cNvPicPr>
          <p:nvPr>
            <p:ph idx="1"/>
          </p:nvPr>
        </p:nvPicPr>
        <p:blipFill>
          <a:blip r:embed="rId3"/>
          <a:stretch>
            <a:fillRect/>
          </a:stretch>
        </p:blipFill>
        <p:spPr>
          <a:xfrm>
            <a:off x="2038350" y="2133600"/>
            <a:ext cx="5067300" cy="2628900"/>
          </a:xfrm>
          <a:prstGeom prst="rect">
            <a:avLst/>
          </a:prstGeom>
        </p:spPr>
      </p:pic>
    </p:spTree>
    <p:extLst>
      <p:ext uri="{BB962C8B-B14F-4D97-AF65-F5344CB8AC3E}">
        <p14:creationId xmlns:p14="http://schemas.microsoft.com/office/powerpoint/2010/main" val="933313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Is.EqualTo().Within();</a:t>
            </a:r>
            <a:endParaRPr lang="en-US" dirty="0"/>
          </a:p>
        </p:txBody>
      </p:sp>
      <p:pic>
        <p:nvPicPr>
          <p:cNvPr id="4" name="Content Placeholder 3"/>
          <p:cNvPicPr>
            <a:picLocks noGrp="1" noChangeAspect="1"/>
          </p:cNvPicPr>
          <p:nvPr>
            <p:ph idx="1"/>
          </p:nvPr>
        </p:nvPicPr>
        <p:blipFill>
          <a:blip r:embed="rId3"/>
          <a:stretch>
            <a:fillRect/>
          </a:stretch>
        </p:blipFill>
        <p:spPr>
          <a:xfrm>
            <a:off x="1066800" y="2510631"/>
            <a:ext cx="7010400" cy="2705100"/>
          </a:xfrm>
          <a:prstGeom prst="rect">
            <a:avLst/>
          </a:prstGeom>
        </p:spPr>
      </p:pic>
    </p:spTree>
    <p:extLst>
      <p:ext uri="{BB962C8B-B14F-4D97-AF65-F5344CB8AC3E}">
        <p14:creationId xmlns:p14="http://schemas.microsoft.com/office/powerpoint/2010/main" val="11625419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Is.EqualTo().Within().Percent</a:t>
            </a:r>
            <a:endParaRPr lang="en-US" dirty="0"/>
          </a:p>
        </p:txBody>
      </p:sp>
      <p:pic>
        <p:nvPicPr>
          <p:cNvPr id="4" name="Content Placeholder 3"/>
          <p:cNvPicPr>
            <a:picLocks noGrp="1" noChangeAspect="1"/>
          </p:cNvPicPr>
          <p:nvPr>
            <p:ph idx="1"/>
          </p:nvPr>
        </p:nvPicPr>
        <p:blipFill>
          <a:blip r:embed="rId3"/>
          <a:stretch>
            <a:fillRect/>
          </a:stretch>
        </p:blipFill>
        <p:spPr>
          <a:xfrm>
            <a:off x="895350" y="2501106"/>
            <a:ext cx="7353300" cy="2724150"/>
          </a:xfrm>
          <a:prstGeom prst="rect">
            <a:avLst/>
          </a:prstGeom>
        </p:spPr>
      </p:pic>
    </p:spTree>
    <p:extLst>
      <p:ext uri="{BB962C8B-B14F-4D97-AF65-F5344CB8AC3E}">
        <p14:creationId xmlns:p14="http://schemas.microsoft.com/office/powerpoint/2010/main" val="169406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Numerical Equality: Demo</a:t>
            </a:r>
            <a:endParaRPr lang="en-US" dirty="0"/>
          </a:p>
        </p:txBody>
      </p:sp>
      <p:sp>
        <p:nvSpPr>
          <p:cNvPr id="3" name="Content Placeholder 2"/>
          <p:cNvSpPr>
            <a:spLocks noGrp="1"/>
          </p:cNvSpPr>
          <p:nvPr>
            <p:ph idx="1"/>
          </p:nvPr>
        </p:nvSpPr>
        <p:spPr/>
        <p:txBody>
          <a:bodyPr/>
          <a:lstStyle/>
          <a:p>
            <a:pPr marL="0" indent="0">
              <a:buNone/>
            </a:pPr>
            <a:endParaRPr lang="nl-BE" dirty="0"/>
          </a:p>
        </p:txBody>
      </p:sp>
      <p:pic>
        <p:nvPicPr>
          <p:cNvPr id="7" name="Afbeelding 3">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49513" y="1427163"/>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Afbeelding 4">
            <a:hlinkClick r:id="rId5"/>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7641171">
            <a:off x="4927600" y="2179638"/>
            <a:ext cx="1981200"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46570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DateTime Equality</a:t>
            </a:r>
            <a:endParaRPr lang="en-US" dirty="0"/>
          </a:p>
        </p:txBody>
      </p:sp>
      <p:pic>
        <p:nvPicPr>
          <p:cNvPr id="4" name="Content Placeholder 3"/>
          <p:cNvPicPr>
            <a:picLocks noGrp="1" noChangeAspect="1"/>
          </p:cNvPicPr>
          <p:nvPr>
            <p:ph idx="1"/>
          </p:nvPr>
        </p:nvPicPr>
        <p:blipFill>
          <a:blip r:embed="rId3"/>
          <a:stretch>
            <a:fillRect/>
          </a:stretch>
        </p:blipFill>
        <p:spPr>
          <a:xfrm>
            <a:off x="619125" y="2005806"/>
            <a:ext cx="7905750" cy="3714750"/>
          </a:xfrm>
          <a:prstGeom prst="rect">
            <a:avLst/>
          </a:prstGeom>
        </p:spPr>
      </p:pic>
    </p:spTree>
    <p:extLst>
      <p:ext uri="{BB962C8B-B14F-4D97-AF65-F5344CB8AC3E}">
        <p14:creationId xmlns:p14="http://schemas.microsoft.com/office/powerpoint/2010/main" val="337554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DateTime Equality</a:t>
            </a:r>
            <a:endParaRPr lang="en-US" dirty="0"/>
          </a:p>
        </p:txBody>
      </p:sp>
      <p:pic>
        <p:nvPicPr>
          <p:cNvPr id="4" name="Content Placeholder 3"/>
          <p:cNvPicPr>
            <a:picLocks noGrp="1" noChangeAspect="1"/>
          </p:cNvPicPr>
          <p:nvPr>
            <p:ph idx="1"/>
          </p:nvPr>
        </p:nvPicPr>
        <p:blipFill>
          <a:blip r:embed="rId3"/>
          <a:stretch>
            <a:fillRect/>
          </a:stretch>
        </p:blipFill>
        <p:spPr>
          <a:xfrm>
            <a:off x="814387" y="2286000"/>
            <a:ext cx="7515225" cy="2667000"/>
          </a:xfrm>
          <a:prstGeom prst="rect">
            <a:avLst/>
          </a:prstGeom>
        </p:spPr>
      </p:pic>
    </p:spTree>
    <p:extLst>
      <p:ext uri="{BB962C8B-B14F-4D97-AF65-F5344CB8AC3E}">
        <p14:creationId xmlns:p14="http://schemas.microsoft.com/office/powerpoint/2010/main" val="24960428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DateTime Equality</a:t>
            </a:r>
            <a:endParaRPr lang="en-US" dirty="0"/>
          </a:p>
        </p:txBody>
      </p:sp>
      <p:pic>
        <p:nvPicPr>
          <p:cNvPr id="4" name="Content Placeholder 3"/>
          <p:cNvPicPr>
            <a:picLocks noGrp="1" noChangeAspect="1"/>
          </p:cNvPicPr>
          <p:nvPr>
            <p:ph idx="1"/>
          </p:nvPr>
        </p:nvPicPr>
        <p:blipFill>
          <a:blip r:embed="rId3"/>
          <a:stretch>
            <a:fillRect/>
          </a:stretch>
        </p:blipFill>
        <p:spPr>
          <a:xfrm>
            <a:off x="1164164" y="1600200"/>
            <a:ext cx="6815672" cy="4525963"/>
          </a:xfrm>
          <a:prstGeom prst="rect">
            <a:avLst/>
          </a:prstGeom>
        </p:spPr>
      </p:pic>
    </p:spTree>
    <p:extLst>
      <p:ext uri="{BB962C8B-B14F-4D97-AF65-F5344CB8AC3E}">
        <p14:creationId xmlns:p14="http://schemas.microsoft.com/office/powerpoint/2010/main" val="29126656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DateTime Equality: Demo</a:t>
            </a:r>
            <a:endParaRPr lang="en-US" dirty="0"/>
          </a:p>
        </p:txBody>
      </p:sp>
      <p:sp>
        <p:nvSpPr>
          <p:cNvPr id="3" name="Content Placeholder 2"/>
          <p:cNvSpPr>
            <a:spLocks noGrp="1"/>
          </p:cNvSpPr>
          <p:nvPr>
            <p:ph idx="1"/>
          </p:nvPr>
        </p:nvSpPr>
        <p:spPr/>
        <p:txBody>
          <a:bodyPr/>
          <a:lstStyle/>
          <a:p>
            <a:pPr marL="0" indent="0">
              <a:buNone/>
            </a:pPr>
            <a:endParaRPr lang="nl-BE" dirty="0"/>
          </a:p>
        </p:txBody>
      </p:sp>
      <p:pic>
        <p:nvPicPr>
          <p:cNvPr id="7" name="Afbeelding 3">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49513" y="1427163"/>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Afbeelding 4">
            <a:hlinkClick r:id="rId5"/>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7641171">
            <a:off x="4927600" y="2179638"/>
            <a:ext cx="1981200"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58325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with Ranges</a:t>
            </a:r>
            <a:endParaRPr lang="en-US" dirty="0"/>
          </a:p>
        </p:txBody>
      </p:sp>
      <p:pic>
        <p:nvPicPr>
          <p:cNvPr id="4" name="Content Placeholder 3"/>
          <p:cNvPicPr>
            <a:picLocks noGrp="1" noChangeAspect="1"/>
          </p:cNvPicPr>
          <p:nvPr>
            <p:ph idx="1"/>
          </p:nvPr>
        </p:nvPicPr>
        <p:blipFill>
          <a:blip r:embed="rId3"/>
          <a:stretch>
            <a:fillRect/>
          </a:stretch>
        </p:blipFill>
        <p:spPr>
          <a:xfrm>
            <a:off x="228600" y="1417638"/>
            <a:ext cx="5367131" cy="3840163"/>
          </a:xfrm>
          <a:prstGeom prst="rect">
            <a:avLst/>
          </a:prstGeom>
        </p:spPr>
      </p:pic>
      <p:pic>
        <p:nvPicPr>
          <p:cNvPr id="5" name="Picture 4"/>
          <p:cNvPicPr>
            <a:picLocks noChangeAspect="1"/>
          </p:cNvPicPr>
          <p:nvPr/>
        </p:nvPicPr>
        <p:blipFill>
          <a:blip r:embed="rId4"/>
          <a:stretch>
            <a:fillRect/>
          </a:stretch>
        </p:blipFill>
        <p:spPr>
          <a:xfrm>
            <a:off x="3808209" y="1295400"/>
            <a:ext cx="5120839" cy="2900362"/>
          </a:xfrm>
          <a:prstGeom prst="rect">
            <a:avLst/>
          </a:prstGeom>
        </p:spPr>
      </p:pic>
    </p:spTree>
    <p:extLst>
      <p:ext uri="{BB962C8B-B14F-4D97-AF65-F5344CB8AC3E}">
        <p14:creationId xmlns:p14="http://schemas.microsoft.com/office/powerpoint/2010/main" val="4231771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Getting Started with Unit Testing using NUnit</a:t>
            </a:r>
          </a:p>
        </p:txBody>
      </p:sp>
      <p:sp>
        <p:nvSpPr>
          <p:cNvPr id="3" name="Text Placeholder 2"/>
          <p:cNvSpPr>
            <a:spLocks noGrp="1"/>
          </p:cNvSpPr>
          <p:nvPr>
            <p:ph type="body" idx="1"/>
          </p:nvPr>
        </p:nvSpPr>
        <p:spPr/>
        <p:txBody>
          <a:bodyPr/>
          <a:lstStyle/>
          <a:p>
            <a:r>
              <a:rPr lang="nl-BE" dirty="0"/>
              <a:t>.NET Testing with NUnit</a:t>
            </a:r>
            <a:endParaRPr lang="en-US" dirty="0"/>
          </a:p>
        </p:txBody>
      </p:sp>
    </p:spTree>
    <p:extLst>
      <p:ext uri="{BB962C8B-B14F-4D97-AF65-F5344CB8AC3E}">
        <p14:creationId xmlns:p14="http://schemas.microsoft.com/office/powerpoint/2010/main" val="20527241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with Ranges</a:t>
            </a:r>
            <a:endParaRPr lang="en-US" dirty="0"/>
          </a:p>
        </p:txBody>
      </p:sp>
      <p:pic>
        <p:nvPicPr>
          <p:cNvPr id="7" name="Content Placeholder 6"/>
          <p:cNvPicPr>
            <a:picLocks noGrp="1" noChangeAspect="1"/>
          </p:cNvPicPr>
          <p:nvPr>
            <p:ph idx="1"/>
          </p:nvPr>
        </p:nvPicPr>
        <p:blipFill>
          <a:blip r:embed="rId3"/>
          <a:stretch>
            <a:fillRect/>
          </a:stretch>
        </p:blipFill>
        <p:spPr>
          <a:xfrm>
            <a:off x="1219200" y="2133600"/>
            <a:ext cx="6858000" cy="2657475"/>
          </a:xfrm>
          <a:prstGeom prst="rect">
            <a:avLst/>
          </a:prstGeom>
        </p:spPr>
      </p:pic>
    </p:spTree>
    <p:extLst>
      <p:ext uri="{BB962C8B-B14F-4D97-AF65-F5344CB8AC3E}">
        <p14:creationId xmlns:p14="http://schemas.microsoft.com/office/powerpoint/2010/main" val="15130488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with Ranges</a:t>
            </a:r>
            <a:endParaRPr lang="en-US" dirty="0"/>
          </a:p>
        </p:txBody>
      </p:sp>
      <p:pic>
        <p:nvPicPr>
          <p:cNvPr id="7" name="Content Placeholder 6"/>
          <p:cNvPicPr>
            <a:picLocks noGrp="1" noChangeAspect="1"/>
          </p:cNvPicPr>
          <p:nvPr>
            <p:ph idx="1"/>
          </p:nvPr>
        </p:nvPicPr>
        <p:blipFill>
          <a:blip r:embed="rId3"/>
          <a:stretch>
            <a:fillRect/>
          </a:stretch>
        </p:blipFill>
        <p:spPr>
          <a:xfrm>
            <a:off x="933450" y="1981200"/>
            <a:ext cx="7277100" cy="2705100"/>
          </a:xfrm>
          <a:prstGeom prst="rect">
            <a:avLst/>
          </a:prstGeom>
        </p:spPr>
      </p:pic>
    </p:spTree>
    <p:extLst>
      <p:ext uri="{BB962C8B-B14F-4D97-AF65-F5344CB8AC3E}">
        <p14:creationId xmlns:p14="http://schemas.microsoft.com/office/powerpoint/2010/main" val="27981716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with Ranges: Demo</a:t>
            </a:r>
            <a:endParaRPr lang="en-US" dirty="0"/>
          </a:p>
        </p:txBody>
      </p:sp>
      <p:sp>
        <p:nvSpPr>
          <p:cNvPr id="3" name="Content Placeholder 2"/>
          <p:cNvSpPr>
            <a:spLocks noGrp="1"/>
          </p:cNvSpPr>
          <p:nvPr>
            <p:ph idx="1"/>
          </p:nvPr>
        </p:nvSpPr>
        <p:spPr/>
        <p:txBody>
          <a:bodyPr/>
          <a:lstStyle/>
          <a:p>
            <a:pPr marL="0" indent="0">
              <a:buNone/>
            </a:pPr>
            <a:endParaRPr lang="nl-BE" dirty="0"/>
          </a:p>
        </p:txBody>
      </p:sp>
      <p:pic>
        <p:nvPicPr>
          <p:cNvPr id="7" name="Afbeelding 3">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49513" y="1427163"/>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Afbeelding 4">
            <a:hlinkClick r:id="rId5"/>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7641171">
            <a:off x="4927600" y="2179638"/>
            <a:ext cx="1981200"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56883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Nulls and Booleans</a:t>
            </a:r>
            <a:endParaRPr lang="en-US" dirty="0"/>
          </a:p>
        </p:txBody>
      </p:sp>
      <p:pic>
        <p:nvPicPr>
          <p:cNvPr id="7" name="Content Placeholder 6"/>
          <p:cNvPicPr>
            <a:picLocks noGrp="1" noChangeAspect="1"/>
          </p:cNvPicPr>
          <p:nvPr>
            <p:ph idx="1"/>
          </p:nvPr>
        </p:nvPicPr>
        <p:blipFill>
          <a:blip r:embed="rId3"/>
          <a:stretch>
            <a:fillRect/>
          </a:stretch>
        </p:blipFill>
        <p:spPr>
          <a:xfrm>
            <a:off x="1266825" y="2209800"/>
            <a:ext cx="6610350" cy="2190750"/>
          </a:xfrm>
          <a:prstGeom prst="rect">
            <a:avLst/>
          </a:prstGeom>
        </p:spPr>
      </p:pic>
    </p:spTree>
    <p:extLst>
      <p:ext uri="{BB962C8B-B14F-4D97-AF65-F5344CB8AC3E}">
        <p14:creationId xmlns:p14="http://schemas.microsoft.com/office/powerpoint/2010/main" val="11254592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Nulls and Booleans</a:t>
            </a:r>
            <a:endParaRPr lang="en-US" dirty="0"/>
          </a:p>
        </p:txBody>
      </p:sp>
      <p:pic>
        <p:nvPicPr>
          <p:cNvPr id="6" name="Picture 5"/>
          <p:cNvPicPr>
            <a:picLocks noChangeAspect="1"/>
          </p:cNvPicPr>
          <p:nvPr/>
        </p:nvPicPr>
        <p:blipFill>
          <a:blip r:embed="rId3"/>
          <a:stretch>
            <a:fillRect/>
          </a:stretch>
        </p:blipFill>
        <p:spPr>
          <a:xfrm>
            <a:off x="1752600" y="2405062"/>
            <a:ext cx="5638800" cy="2047875"/>
          </a:xfrm>
          <a:prstGeom prst="rect">
            <a:avLst/>
          </a:prstGeom>
        </p:spPr>
      </p:pic>
    </p:spTree>
    <p:extLst>
      <p:ext uri="{BB962C8B-B14F-4D97-AF65-F5344CB8AC3E}">
        <p14:creationId xmlns:p14="http://schemas.microsoft.com/office/powerpoint/2010/main" val="9802060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Nulls and Booleans</a:t>
            </a:r>
            <a:endParaRPr lang="en-US" dirty="0"/>
          </a:p>
        </p:txBody>
      </p:sp>
      <p:pic>
        <p:nvPicPr>
          <p:cNvPr id="3" name="Picture 2"/>
          <p:cNvPicPr>
            <a:picLocks noChangeAspect="1"/>
          </p:cNvPicPr>
          <p:nvPr/>
        </p:nvPicPr>
        <p:blipFill>
          <a:blip r:embed="rId3"/>
          <a:stretch>
            <a:fillRect/>
          </a:stretch>
        </p:blipFill>
        <p:spPr>
          <a:xfrm>
            <a:off x="1700212" y="2428875"/>
            <a:ext cx="5743575" cy="2066925"/>
          </a:xfrm>
          <a:prstGeom prst="rect">
            <a:avLst/>
          </a:prstGeom>
        </p:spPr>
      </p:pic>
    </p:spTree>
    <p:extLst>
      <p:ext uri="{BB962C8B-B14F-4D97-AF65-F5344CB8AC3E}">
        <p14:creationId xmlns:p14="http://schemas.microsoft.com/office/powerpoint/2010/main" val="16996555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Nulls and Booleans: Demo</a:t>
            </a:r>
            <a:endParaRPr lang="en-US" dirty="0"/>
          </a:p>
        </p:txBody>
      </p:sp>
      <p:sp>
        <p:nvSpPr>
          <p:cNvPr id="3" name="Content Placeholder 2"/>
          <p:cNvSpPr>
            <a:spLocks noGrp="1"/>
          </p:cNvSpPr>
          <p:nvPr>
            <p:ph idx="1"/>
          </p:nvPr>
        </p:nvSpPr>
        <p:spPr/>
        <p:txBody>
          <a:bodyPr/>
          <a:lstStyle/>
          <a:p>
            <a:pPr marL="0" indent="0">
              <a:buNone/>
            </a:pPr>
            <a:endParaRPr lang="nl-BE" dirty="0"/>
          </a:p>
        </p:txBody>
      </p:sp>
      <p:pic>
        <p:nvPicPr>
          <p:cNvPr id="7" name="Afbeelding 3">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49513" y="1427163"/>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Afbeelding 4">
            <a:hlinkClick r:id="rId5"/>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7641171">
            <a:off x="4927600" y="2179638"/>
            <a:ext cx="1981200"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35046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on Collections</a:t>
            </a:r>
            <a:endParaRPr lang="en-US" dirty="0"/>
          </a:p>
        </p:txBody>
      </p:sp>
      <p:pic>
        <p:nvPicPr>
          <p:cNvPr id="7" name="Content Placeholder 6"/>
          <p:cNvPicPr>
            <a:picLocks noGrp="1" noChangeAspect="1"/>
          </p:cNvPicPr>
          <p:nvPr>
            <p:ph idx="1"/>
          </p:nvPr>
        </p:nvPicPr>
        <p:blipFill>
          <a:blip r:embed="rId3"/>
          <a:stretch>
            <a:fillRect/>
          </a:stretch>
        </p:blipFill>
        <p:spPr>
          <a:xfrm>
            <a:off x="0" y="1581150"/>
            <a:ext cx="5991225" cy="3143250"/>
          </a:xfrm>
          <a:prstGeom prst="rect">
            <a:avLst/>
          </a:prstGeom>
        </p:spPr>
      </p:pic>
      <p:pic>
        <p:nvPicPr>
          <p:cNvPr id="8" name="Picture 7"/>
          <p:cNvPicPr>
            <a:picLocks noChangeAspect="1"/>
          </p:cNvPicPr>
          <p:nvPr/>
        </p:nvPicPr>
        <p:blipFill>
          <a:blip r:embed="rId4"/>
          <a:stretch>
            <a:fillRect/>
          </a:stretch>
        </p:blipFill>
        <p:spPr>
          <a:xfrm>
            <a:off x="3264090" y="4267200"/>
            <a:ext cx="5410200" cy="1932214"/>
          </a:xfrm>
          <a:prstGeom prst="rect">
            <a:avLst/>
          </a:prstGeom>
        </p:spPr>
      </p:pic>
    </p:spTree>
    <p:extLst>
      <p:ext uri="{BB962C8B-B14F-4D97-AF65-F5344CB8AC3E}">
        <p14:creationId xmlns:p14="http://schemas.microsoft.com/office/powerpoint/2010/main" val="23907814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on Collections</a:t>
            </a:r>
            <a:endParaRPr lang="en-US" b="0" dirty="0"/>
          </a:p>
        </p:txBody>
      </p:sp>
      <p:pic>
        <p:nvPicPr>
          <p:cNvPr id="7" name="Content Placeholder 6"/>
          <p:cNvPicPr>
            <a:picLocks noGrp="1" noChangeAspect="1"/>
          </p:cNvPicPr>
          <p:nvPr>
            <p:ph idx="1"/>
          </p:nvPr>
        </p:nvPicPr>
        <p:blipFill>
          <a:blip r:embed="rId3"/>
          <a:stretch>
            <a:fillRect/>
          </a:stretch>
        </p:blipFill>
        <p:spPr>
          <a:xfrm>
            <a:off x="228600" y="1524000"/>
            <a:ext cx="5572125" cy="3257550"/>
          </a:xfrm>
          <a:prstGeom prst="rect">
            <a:avLst/>
          </a:prstGeom>
        </p:spPr>
      </p:pic>
      <p:pic>
        <p:nvPicPr>
          <p:cNvPr id="8" name="Picture 7"/>
          <p:cNvPicPr>
            <a:picLocks noChangeAspect="1"/>
          </p:cNvPicPr>
          <p:nvPr/>
        </p:nvPicPr>
        <p:blipFill>
          <a:blip r:embed="rId4"/>
          <a:stretch>
            <a:fillRect/>
          </a:stretch>
        </p:blipFill>
        <p:spPr>
          <a:xfrm>
            <a:off x="3264090" y="4267200"/>
            <a:ext cx="5410200" cy="1932214"/>
          </a:xfrm>
          <a:prstGeom prst="rect">
            <a:avLst/>
          </a:prstGeom>
        </p:spPr>
      </p:pic>
    </p:spTree>
    <p:extLst>
      <p:ext uri="{BB962C8B-B14F-4D97-AF65-F5344CB8AC3E}">
        <p14:creationId xmlns:p14="http://schemas.microsoft.com/office/powerpoint/2010/main" val="17458976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on Collections</a:t>
            </a:r>
            <a:endParaRPr lang="en-US" b="0" dirty="0"/>
          </a:p>
        </p:txBody>
      </p:sp>
      <p:pic>
        <p:nvPicPr>
          <p:cNvPr id="4" name="Picture 3"/>
          <p:cNvPicPr>
            <a:picLocks noChangeAspect="1"/>
          </p:cNvPicPr>
          <p:nvPr/>
        </p:nvPicPr>
        <p:blipFill>
          <a:blip r:embed="rId3"/>
          <a:stretch>
            <a:fillRect/>
          </a:stretch>
        </p:blipFill>
        <p:spPr>
          <a:xfrm>
            <a:off x="3124200" y="4454440"/>
            <a:ext cx="5724525" cy="1822535"/>
          </a:xfrm>
          <a:prstGeom prst="rect">
            <a:avLst/>
          </a:prstGeom>
        </p:spPr>
      </p:pic>
      <p:pic>
        <p:nvPicPr>
          <p:cNvPr id="9" name="Content Placeholder 6"/>
          <p:cNvPicPr>
            <a:picLocks noGrp="1" noChangeAspect="1"/>
          </p:cNvPicPr>
          <p:nvPr>
            <p:ph idx="1"/>
          </p:nvPr>
        </p:nvPicPr>
        <p:blipFill>
          <a:blip r:embed="rId4"/>
          <a:stretch>
            <a:fillRect/>
          </a:stretch>
        </p:blipFill>
        <p:spPr>
          <a:xfrm>
            <a:off x="0" y="1581150"/>
            <a:ext cx="5991225" cy="3143250"/>
          </a:xfrm>
          <a:prstGeom prst="rect">
            <a:avLst/>
          </a:prstGeom>
        </p:spPr>
      </p:pic>
    </p:spTree>
    <p:extLst>
      <p:ext uri="{BB962C8B-B14F-4D97-AF65-F5344CB8AC3E}">
        <p14:creationId xmlns:p14="http://schemas.microsoft.com/office/powerpoint/2010/main" val="2990462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72090" y="838200"/>
            <a:ext cx="8958262" cy="4825172"/>
          </a:xfrm>
          <a:prstGeom prst="rect">
            <a:avLst/>
          </a:prstGeom>
        </p:spPr>
      </p:pic>
    </p:spTree>
    <p:extLst>
      <p:ext uri="{BB962C8B-B14F-4D97-AF65-F5344CB8AC3E}">
        <p14:creationId xmlns:p14="http://schemas.microsoft.com/office/powerpoint/2010/main" val="19967603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on Collections</a:t>
            </a:r>
            <a:endParaRPr lang="en-US" b="0" dirty="0"/>
          </a:p>
        </p:txBody>
      </p:sp>
      <p:pic>
        <p:nvPicPr>
          <p:cNvPr id="4" name="Content Placeholder 3"/>
          <p:cNvPicPr>
            <a:picLocks noGrp="1" noChangeAspect="1"/>
          </p:cNvPicPr>
          <p:nvPr>
            <p:ph idx="1"/>
          </p:nvPr>
        </p:nvPicPr>
        <p:blipFill>
          <a:blip r:embed="rId3"/>
          <a:stretch>
            <a:fillRect/>
          </a:stretch>
        </p:blipFill>
        <p:spPr>
          <a:xfrm>
            <a:off x="709612" y="2705894"/>
            <a:ext cx="7724775" cy="2314575"/>
          </a:xfrm>
          <a:prstGeom prst="rect">
            <a:avLst/>
          </a:prstGeom>
        </p:spPr>
      </p:pic>
    </p:spTree>
    <p:extLst>
      <p:ext uri="{BB962C8B-B14F-4D97-AF65-F5344CB8AC3E}">
        <p14:creationId xmlns:p14="http://schemas.microsoft.com/office/powerpoint/2010/main" val="21402808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on Collections</a:t>
            </a:r>
            <a:endParaRPr lang="en-US" b="0" dirty="0"/>
          </a:p>
        </p:txBody>
      </p:sp>
      <p:pic>
        <p:nvPicPr>
          <p:cNvPr id="4" name="Content Placeholder 3"/>
          <p:cNvPicPr>
            <a:picLocks noGrp="1" noChangeAspect="1"/>
          </p:cNvPicPr>
          <p:nvPr>
            <p:ph idx="1"/>
          </p:nvPr>
        </p:nvPicPr>
        <p:blipFill>
          <a:blip r:embed="rId3"/>
          <a:stretch>
            <a:fillRect/>
          </a:stretch>
        </p:blipFill>
        <p:spPr>
          <a:xfrm>
            <a:off x="304800" y="1219200"/>
            <a:ext cx="5191125" cy="3286125"/>
          </a:xfrm>
          <a:prstGeom prst="rect">
            <a:avLst/>
          </a:prstGeom>
        </p:spPr>
      </p:pic>
      <p:pic>
        <p:nvPicPr>
          <p:cNvPr id="5" name="Content Placeholder 3"/>
          <p:cNvPicPr>
            <a:picLocks noChangeAspect="1"/>
          </p:cNvPicPr>
          <p:nvPr/>
        </p:nvPicPr>
        <p:blipFill>
          <a:blip r:embed="rId4"/>
          <a:stretch>
            <a:fillRect/>
          </a:stretch>
        </p:blipFill>
        <p:spPr bwMode="auto">
          <a:xfrm>
            <a:off x="2057400" y="4442150"/>
            <a:ext cx="6886575" cy="206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72735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on Collections</a:t>
            </a:r>
            <a:endParaRPr lang="en-US" b="0" dirty="0"/>
          </a:p>
        </p:txBody>
      </p:sp>
      <p:pic>
        <p:nvPicPr>
          <p:cNvPr id="4" name="Content Placeholder 3"/>
          <p:cNvPicPr>
            <a:picLocks noGrp="1" noChangeAspect="1"/>
          </p:cNvPicPr>
          <p:nvPr>
            <p:ph idx="1"/>
          </p:nvPr>
        </p:nvPicPr>
        <p:blipFill>
          <a:blip r:embed="rId3"/>
          <a:stretch>
            <a:fillRect/>
          </a:stretch>
        </p:blipFill>
        <p:spPr>
          <a:xfrm>
            <a:off x="1447800" y="2209800"/>
            <a:ext cx="7000875" cy="2295525"/>
          </a:xfrm>
          <a:prstGeom prst="rect">
            <a:avLst/>
          </a:prstGeom>
        </p:spPr>
      </p:pic>
    </p:spTree>
    <p:extLst>
      <p:ext uri="{BB962C8B-B14F-4D97-AF65-F5344CB8AC3E}">
        <p14:creationId xmlns:p14="http://schemas.microsoft.com/office/powerpoint/2010/main" val="8026532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on Collections</a:t>
            </a:r>
            <a:endParaRPr lang="en-US" b="0" dirty="0"/>
          </a:p>
        </p:txBody>
      </p:sp>
      <p:pic>
        <p:nvPicPr>
          <p:cNvPr id="4" name="Content Placeholder 3"/>
          <p:cNvPicPr>
            <a:picLocks noGrp="1" noChangeAspect="1"/>
          </p:cNvPicPr>
          <p:nvPr>
            <p:ph idx="1"/>
          </p:nvPr>
        </p:nvPicPr>
        <p:blipFill>
          <a:blip r:embed="rId3"/>
          <a:stretch>
            <a:fillRect/>
          </a:stretch>
        </p:blipFill>
        <p:spPr>
          <a:xfrm>
            <a:off x="2647950" y="4343400"/>
            <a:ext cx="6496050" cy="2114550"/>
          </a:xfrm>
          <a:prstGeom prst="rect">
            <a:avLst/>
          </a:prstGeom>
        </p:spPr>
      </p:pic>
      <p:pic>
        <p:nvPicPr>
          <p:cNvPr id="5" name="Picture 4"/>
          <p:cNvPicPr>
            <a:picLocks noChangeAspect="1"/>
          </p:cNvPicPr>
          <p:nvPr/>
        </p:nvPicPr>
        <p:blipFill>
          <a:blip r:embed="rId4"/>
          <a:stretch>
            <a:fillRect/>
          </a:stretch>
        </p:blipFill>
        <p:spPr>
          <a:xfrm>
            <a:off x="198603" y="1291053"/>
            <a:ext cx="5676900" cy="3228975"/>
          </a:xfrm>
          <a:prstGeom prst="rect">
            <a:avLst/>
          </a:prstGeom>
        </p:spPr>
      </p:pic>
    </p:spTree>
    <p:extLst>
      <p:ext uri="{BB962C8B-B14F-4D97-AF65-F5344CB8AC3E}">
        <p14:creationId xmlns:p14="http://schemas.microsoft.com/office/powerpoint/2010/main" val="22643544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on Collections</a:t>
            </a:r>
            <a:endParaRPr lang="en-US" b="0" dirty="0"/>
          </a:p>
        </p:txBody>
      </p:sp>
      <p:pic>
        <p:nvPicPr>
          <p:cNvPr id="4" name="Content Placeholder 3"/>
          <p:cNvPicPr>
            <a:picLocks noGrp="1" noChangeAspect="1"/>
          </p:cNvPicPr>
          <p:nvPr>
            <p:ph idx="1"/>
          </p:nvPr>
        </p:nvPicPr>
        <p:blipFill>
          <a:blip r:embed="rId3"/>
          <a:stretch>
            <a:fillRect/>
          </a:stretch>
        </p:blipFill>
        <p:spPr>
          <a:xfrm>
            <a:off x="1347859" y="2667000"/>
            <a:ext cx="7362825" cy="2152650"/>
          </a:xfrm>
          <a:prstGeom prst="rect">
            <a:avLst/>
          </a:prstGeom>
        </p:spPr>
      </p:pic>
    </p:spTree>
    <p:extLst>
      <p:ext uri="{BB962C8B-B14F-4D97-AF65-F5344CB8AC3E}">
        <p14:creationId xmlns:p14="http://schemas.microsoft.com/office/powerpoint/2010/main" val="6658739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on Collections</a:t>
            </a:r>
            <a:endParaRPr lang="en-US" b="0" dirty="0"/>
          </a:p>
        </p:txBody>
      </p:sp>
      <p:pic>
        <p:nvPicPr>
          <p:cNvPr id="4" name="Content Placeholder 3"/>
          <p:cNvPicPr>
            <a:picLocks noGrp="1" noChangeAspect="1"/>
          </p:cNvPicPr>
          <p:nvPr>
            <p:ph idx="1"/>
          </p:nvPr>
        </p:nvPicPr>
        <p:blipFill>
          <a:blip r:embed="rId3"/>
          <a:stretch>
            <a:fillRect/>
          </a:stretch>
        </p:blipFill>
        <p:spPr>
          <a:xfrm>
            <a:off x="1000125" y="1877219"/>
            <a:ext cx="7143750" cy="3971925"/>
          </a:xfrm>
          <a:prstGeom prst="rect">
            <a:avLst/>
          </a:prstGeom>
        </p:spPr>
      </p:pic>
    </p:spTree>
    <p:extLst>
      <p:ext uri="{BB962C8B-B14F-4D97-AF65-F5344CB8AC3E}">
        <p14:creationId xmlns:p14="http://schemas.microsoft.com/office/powerpoint/2010/main" val="33126448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on Collections</a:t>
            </a:r>
            <a:endParaRPr lang="en-US" b="0" dirty="0"/>
          </a:p>
        </p:txBody>
      </p:sp>
      <p:pic>
        <p:nvPicPr>
          <p:cNvPr id="4" name="Content Placeholder 3"/>
          <p:cNvPicPr>
            <a:picLocks noGrp="1" noChangeAspect="1"/>
          </p:cNvPicPr>
          <p:nvPr>
            <p:ph idx="1"/>
          </p:nvPr>
        </p:nvPicPr>
        <p:blipFill>
          <a:blip r:embed="rId3"/>
          <a:stretch>
            <a:fillRect/>
          </a:stretch>
        </p:blipFill>
        <p:spPr>
          <a:xfrm>
            <a:off x="981075" y="2438400"/>
            <a:ext cx="7181850" cy="2247900"/>
          </a:xfrm>
          <a:prstGeom prst="rect">
            <a:avLst/>
          </a:prstGeom>
        </p:spPr>
      </p:pic>
    </p:spTree>
    <p:extLst>
      <p:ext uri="{BB962C8B-B14F-4D97-AF65-F5344CB8AC3E}">
        <p14:creationId xmlns:p14="http://schemas.microsoft.com/office/powerpoint/2010/main" val="8696986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on Collections: Demo</a:t>
            </a:r>
            <a:endParaRPr lang="en-US" dirty="0"/>
          </a:p>
        </p:txBody>
      </p:sp>
      <p:sp>
        <p:nvSpPr>
          <p:cNvPr id="3" name="Content Placeholder 2"/>
          <p:cNvSpPr>
            <a:spLocks noGrp="1"/>
          </p:cNvSpPr>
          <p:nvPr>
            <p:ph idx="1"/>
          </p:nvPr>
        </p:nvSpPr>
        <p:spPr/>
        <p:txBody>
          <a:bodyPr/>
          <a:lstStyle/>
          <a:p>
            <a:pPr marL="0" indent="0">
              <a:buNone/>
            </a:pPr>
            <a:endParaRPr lang="nl-BE" dirty="0"/>
          </a:p>
        </p:txBody>
      </p:sp>
      <p:pic>
        <p:nvPicPr>
          <p:cNvPr id="7" name="Afbeelding 3">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49513" y="1427163"/>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Afbeelding 4">
            <a:hlinkClick r:id="rId5"/>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7641171">
            <a:off x="4927600" y="2179638"/>
            <a:ext cx="1981200"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85423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Reference Equality</a:t>
            </a:r>
            <a:endParaRPr lang="en-US" dirty="0"/>
          </a:p>
        </p:txBody>
      </p:sp>
      <p:pic>
        <p:nvPicPr>
          <p:cNvPr id="7" name="Content Placeholder 6"/>
          <p:cNvPicPr>
            <a:picLocks noGrp="1" noChangeAspect="1"/>
          </p:cNvPicPr>
          <p:nvPr>
            <p:ph idx="1"/>
          </p:nvPr>
        </p:nvPicPr>
        <p:blipFill>
          <a:blip r:embed="rId3"/>
          <a:stretch>
            <a:fillRect/>
          </a:stretch>
        </p:blipFill>
        <p:spPr>
          <a:xfrm>
            <a:off x="1471612" y="2024856"/>
            <a:ext cx="6200775" cy="3676650"/>
          </a:xfrm>
          <a:prstGeom prst="rect">
            <a:avLst/>
          </a:prstGeom>
        </p:spPr>
      </p:pic>
    </p:spTree>
    <p:extLst>
      <p:ext uri="{BB962C8B-B14F-4D97-AF65-F5344CB8AC3E}">
        <p14:creationId xmlns:p14="http://schemas.microsoft.com/office/powerpoint/2010/main" val="17980610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Reference Equality</a:t>
            </a:r>
            <a:endParaRPr lang="en-US" dirty="0"/>
          </a:p>
        </p:txBody>
      </p:sp>
      <p:pic>
        <p:nvPicPr>
          <p:cNvPr id="4" name="Content Placeholder 3"/>
          <p:cNvPicPr>
            <a:picLocks noGrp="1" noChangeAspect="1"/>
          </p:cNvPicPr>
          <p:nvPr>
            <p:ph idx="1"/>
          </p:nvPr>
        </p:nvPicPr>
        <p:blipFill>
          <a:blip r:embed="rId3"/>
          <a:stretch>
            <a:fillRect/>
          </a:stretch>
        </p:blipFill>
        <p:spPr>
          <a:xfrm>
            <a:off x="1595437" y="2105819"/>
            <a:ext cx="5953125" cy="3514725"/>
          </a:xfrm>
          <a:prstGeom prst="rect">
            <a:avLst/>
          </a:prstGeom>
        </p:spPr>
      </p:pic>
    </p:spTree>
    <p:extLst>
      <p:ext uri="{BB962C8B-B14F-4D97-AF65-F5344CB8AC3E}">
        <p14:creationId xmlns:p14="http://schemas.microsoft.com/office/powerpoint/2010/main" val="720909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Testing</a:t>
            </a:r>
            <a:r>
              <a:rPr lang="nl-BE" dirty="0"/>
              <a:t> </a:t>
            </a:r>
            <a:r>
              <a:rPr lang="nl-BE" dirty="0" err="1"/>
              <a:t>Frameworks</a:t>
            </a:r>
            <a:r>
              <a:rPr lang="nl-BE" dirty="0"/>
              <a:t> / Test Runners</a:t>
            </a:r>
          </a:p>
        </p:txBody>
      </p:sp>
      <p:sp>
        <p:nvSpPr>
          <p:cNvPr id="4" name="Tijdelijke aanduiding voor dianummer 3"/>
          <p:cNvSpPr>
            <a:spLocks noGrp="1"/>
          </p:cNvSpPr>
          <p:nvPr>
            <p:ph type="sldNum" sz="quarter" idx="12"/>
          </p:nvPr>
        </p:nvSpPr>
        <p:spPr/>
        <p:txBody>
          <a:bodyPr/>
          <a:lstStyle/>
          <a:p>
            <a:fld id="{BB1F6A77-C74B-4AE6-948A-7F70CF80FD7E}" type="slidenum">
              <a:rPr lang="nl-NL" smtClean="0"/>
              <a:pPr/>
              <a:t>5</a:t>
            </a:fld>
            <a:endParaRPr lang="nl-NL"/>
          </a:p>
        </p:txBody>
      </p:sp>
      <p:sp>
        <p:nvSpPr>
          <p:cNvPr id="3" name="Tekstvak 2"/>
          <p:cNvSpPr txBox="1"/>
          <p:nvPr/>
        </p:nvSpPr>
        <p:spPr>
          <a:xfrm>
            <a:off x="553041" y="1839730"/>
            <a:ext cx="1821735" cy="9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2800" dirty="0">
                <a:solidFill>
                  <a:schemeClr val="bg1"/>
                </a:solidFill>
              </a:rPr>
              <a:t>Production Code</a:t>
            </a:r>
          </a:p>
        </p:txBody>
      </p:sp>
      <p:sp>
        <p:nvSpPr>
          <p:cNvPr id="7" name="Tekstvak 6"/>
          <p:cNvSpPr txBox="1"/>
          <p:nvPr/>
        </p:nvSpPr>
        <p:spPr>
          <a:xfrm>
            <a:off x="3707904" y="1839730"/>
            <a:ext cx="1512168" cy="95410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sz="2800" dirty="0">
                <a:solidFill>
                  <a:schemeClr val="bg1"/>
                </a:solidFill>
              </a:rPr>
              <a:t>Test Code</a:t>
            </a:r>
          </a:p>
        </p:txBody>
      </p:sp>
      <p:cxnSp>
        <p:nvCxnSpPr>
          <p:cNvPr id="9" name="Rechte verbindingslijn 8"/>
          <p:cNvCxnSpPr>
            <a:cxnSpLocks/>
            <a:stCxn id="3" idx="3"/>
            <a:endCxn id="7" idx="1"/>
          </p:cNvCxnSpPr>
          <p:nvPr/>
        </p:nvCxnSpPr>
        <p:spPr>
          <a:xfrm>
            <a:off x="2374776" y="2316784"/>
            <a:ext cx="1333128" cy="0"/>
          </a:xfrm>
          <a:prstGeom prst="line">
            <a:avLst/>
          </a:prstGeom>
        </p:spPr>
        <p:style>
          <a:lnRef idx="2">
            <a:schemeClr val="accent3"/>
          </a:lnRef>
          <a:fillRef idx="0">
            <a:schemeClr val="accent3"/>
          </a:fillRef>
          <a:effectRef idx="1">
            <a:schemeClr val="accent3"/>
          </a:effectRef>
          <a:fontRef idx="minor">
            <a:schemeClr val="tx1"/>
          </a:fontRef>
        </p:style>
      </p:cxnSp>
      <p:sp>
        <p:nvSpPr>
          <p:cNvPr id="13" name="Tekstvak 12"/>
          <p:cNvSpPr txBox="1"/>
          <p:nvPr/>
        </p:nvSpPr>
        <p:spPr>
          <a:xfrm>
            <a:off x="7156039" y="1839730"/>
            <a:ext cx="1512168" cy="95410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sz="2800" dirty="0">
                <a:solidFill>
                  <a:schemeClr val="bg1"/>
                </a:solidFill>
              </a:rPr>
              <a:t>Test Runner</a:t>
            </a:r>
          </a:p>
        </p:txBody>
      </p:sp>
      <p:cxnSp>
        <p:nvCxnSpPr>
          <p:cNvPr id="15" name="Rechte verbindingslijn 14"/>
          <p:cNvCxnSpPr>
            <a:stCxn id="7" idx="3"/>
            <a:endCxn id="13" idx="1"/>
          </p:cNvCxnSpPr>
          <p:nvPr/>
        </p:nvCxnSpPr>
        <p:spPr>
          <a:xfrm>
            <a:off x="5220072" y="2316784"/>
            <a:ext cx="1935967" cy="0"/>
          </a:xfrm>
          <a:prstGeom prst="line">
            <a:avLst/>
          </a:prstGeom>
        </p:spPr>
        <p:style>
          <a:lnRef idx="2">
            <a:schemeClr val="accent4"/>
          </a:lnRef>
          <a:fillRef idx="0">
            <a:schemeClr val="accent4"/>
          </a:fillRef>
          <a:effectRef idx="1">
            <a:schemeClr val="accent4"/>
          </a:effectRef>
          <a:fontRef idx="minor">
            <a:schemeClr val="tx1"/>
          </a:fontRef>
        </p:style>
      </p:cxnSp>
      <p:sp>
        <p:nvSpPr>
          <p:cNvPr id="16" name="Tekstvak 15"/>
          <p:cNvSpPr txBox="1"/>
          <p:nvPr/>
        </p:nvSpPr>
        <p:spPr>
          <a:xfrm>
            <a:off x="3455876" y="4005064"/>
            <a:ext cx="2016224" cy="95410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sz="2800" dirty="0">
                <a:solidFill>
                  <a:schemeClr val="bg1"/>
                </a:solidFill>
              </a:rPr>
              <a:t>Testing Framework</a:t>
            </a:r>
          </a:p>
        </p:txBody>
      </p:sp>
      <p:cxnSp>
        <p:nvCxnSpPr>
          <p:cNvPr id="19" name="Rechte verbindingslijn 18"/>
          <p:cNvCxnSpPr>
            <a:cxnSpLocks/>
            <a:stCxn id="16" idx="3"/>
            <a:endCxn id="13" idx="2"/>
          </p:cNvCxnSpPr>
          <p:nvPr/>
        </p:nvCxnSpPr>
        <p:spPr>
          <a:xfrm flipV="1">
            <a:off x="5472100" y="2793837"/>
            <a:ext cx="2440023" cy="1688281"/>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Rechte verbindingslijn 20"/>
          <p:cNvCxnSpPr>
            <a:cxnSpLocks/>
            <a:stCxn id="16" idx="0"/>
            <a:endCxn id="7" idx="2"/>
          </p:cNvCxnSpPr>
          <p:nvPr/>
        </p:nvCxnSpPr>
        <p:spPr>
          <a:xfrm flipV="1">
            <a:off x="4463988" y="2793837"/>
            <a:ext cx="0" cy="1211227"/>
          </a:xfrm>
          <a:prstGeom prst="line">
            <a:avLst/>
          </a:prstGeom>
        </p:spPr>
        <p:style>
          <a:lnRef idx="2">
            <a:schemeClr val="accent3"/>
          </a:lnRef>
          <a:fillRef idx="0">
            <a:schemeClr val="accent3"/>
          </a:fillRef>
          <a:effectRef idx="1">
            <a:schemeClr val="accent3"/>
          </a:effectRef>
          <a:fontRef idx="minor">
            <a:schemeClr val="tx1"/>
          </a:fontRef>
        </p:style>
      </p:cxnSp>
      <p:sp>
        <p:nvSpPr>
          <p:cNvPr id="38" name="Golf 37"/>
          <p:cNvSpPr/>
          <p:nvPr/>
        </p:nvSpPr>
        <p:spPr>
          <a:xfrm>
            <a:off x="2916527" y="4797152"/>
            <a:ext cx="1656184" cy="648072"/>
          </a:xfrm>
          <a:prstGeom prst="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i="1" dirty="0" err="1"/>
              <a:t>NUnit</a:t>
            </a:r>
            <a:endParaRPr lang="en-US" i="1" dirty="0"/>
          </a:p>
        </p:txBody>
      </p:sp>
      <p:sp>
        <p:nvSpPr>
          <p:cNvPr id="39" name="Golf 38"/>
          <p:cNvSpPr/>
          <p:nvPr/>
        </p:nvSpPr>
        <p:spPr>
          <a:xfrm>
            <a:off x="6354198" y="2529856"/>
            <a:ext cx="1935967" cy="1317146"/>
          </a:xfrm>
          <a:prstGeom prst="wav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i="1" dirty="0"/>
              <a:t>Visual Studio Test Runner</a:t>
            </a:r>
          </a:p>
        </p:txBody>
      </p:sp>
      <p:sp>
        <p:nvSpPr>
          <p:cNvPr id="40" name="Golf 39"/>
          <p:cNvSpPr/>
          <p:nvPr/>
        </p:nvSpPr>
        <p:spPr>
          <a:xfrm>
            <a:off x="6254283" y="4006496"/>
            <a:ext cx="2692050" cy="635116"/>
          </a:xfrm>
          <a:prstGeom prst="wav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i="1" dirty="0" err="1"/>
              <a:t>NUnit</a:t>
            </a:r>
            <a:r>
              <a:rPr lang="en-US" i="1" dirty="0"/>
              <a:t> Test Adapter</a:t>
            </a:r>
          </a:p>
        </p:txBody>
      </p:sp>
    </p:spTree>
    <p:extLst>
      <p:ext uri="{BB962C8B-B14F-4D97-AF65-F5344CB8AC3E}">
        <p14:creationId xmlns:p14="http://schemas.microsoft.com/office/powerpoint/2010/main" val="458904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3" grpId="0" animBg="1"/>
      <p:bldP spid="16" grpId="0" animBg="1"/>
      <p:bldP spid="38" grpId="0" animBg="1"/>
      <p:bldP spid="39" grpId="0" animBg="1"/>
      <p:bldP spid="4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Reference Equality</a:t>
            </a:r>
            <a:endParaRPr lang="en-US" dirty="0"/>
          </a:p>
        </p:txBody>
      </p:sp>
      <p:pic>
        <p:nvPicPr>
          <p:cNvPr id="4" name="Content Placeholder 3"/>
          <p:cNvPicPr>
            <a:picLocks noGrp="1" noChangeAspect="1"/>
          </p:cNvPicPr>
          <p:nvPr>
            <p:ph idx="1"/>
          </p:nvPr>
        </p:nvPicPr>
        <p:blipFill>
          <a:blip r:embed="rId3"/>
          <a:stretch>
            <a:fillRect/>
          </a:stretch>
        </p:blipFill>
        <p:spPr>
          <a:xfrm>
            <a:off x="1652587" y="2110581"/>
            <a:ext cx="5838825" cy="3505200"/>
          </a:xfrm>
          <a:prstGeom prst="rect">
            <a:avLst/>
          </a:prstGeom>
        </p:spPr>
      </p:pic>
    </p:spTree>
    <p:extLst>
      <p:ext uri="{BB962C8B-B14F-4D97-AF65-F5344CB8AC3E}">
        <p14:creationId xmlns:p14="http://schemas.microsoft.com/office/powerpoint/2010/main" val="37286107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Reference Equality: Demo</a:t>
            </a:r>
            <a:endParaRPr lang="en-US" dirty="0"/>
          </a:p>
        </p:txBody>
      </p:sp>
      <p:sp>
        <p:nvSpPr>
          <p:cNvPr id="3" name="Content Placeholder 2"/>
          <p:cNvSpPr>
            <a:spLocks noGrp="1"/>
          </p:cNvSpPr>
          <p:nvPr>
            <p:ph idx="1"/>
          </p:nvPr>
        </p:nvSpPr>
        <p:spPr/>
        <p:txBody>
          <a:bodyPr/>
          <a:lstStyle/>
          <a:p>
            <a:pPr marL="0" indent="0">
              <a:buNone/>
            </a:pPr>
            <a:endParaRPr lang="nl-BE" dirty="0"/>
          </a:p>
        </p:txBody>
      </p:sp>
      <p:pic>
        <p:nvPicPr>
          <p:cNvPr id="7" name="Afbeelding 3">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49513" y="1427163"/>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Afbeelding 4">
            <a:hlinkClick r:id="rId5"/>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7641171">
            <a:off x="4927600" y="2179638"/>
            <a:ext cx="1981200"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44754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Object Types and Properties</a:t>
            </a:r>
            <a:endParaRPr lang="en-US" dirty="0"/>
          </a:p>
        </p:txBody>
      </p:sp>
      <p:pic>
        <p:nvPicPr>
          <p:cNvPr id="5" name="Content Placeholder 4"/>
          <p:cNvPicPr>
            <a:picLocks noGrp="1" noChangeAspect="1"/>
          </p:cNvPicPr>
          <p:nvPr>
            <p:ph idx="1"/>
          </p:nvPr>
        </p:nvPicPr>
        <p:blipFill>
          <a:blip r:embed="rId3"/>
          <a:stretch>
            <a:fillRect/>
          </a:stretch>
        </p:blipFill>
        <p:spPr>
          <a:xfrm>
            <a:off x="228600" y="1676400"/>
            <a:ext cx="5057775" cy="3324225"/>
          </a:xfrm>
          <a:prstGeom prst="rect">
            <a:avLst/>
          </a:prstGeom>
        </p:spPr>
      </p:pic>
      <p:pic>
        <p:nvPicPr>
          <p:cNvPr id="3" name="Picture 2"/>
          <p:cNvPicPr>
            <a:picLocks noChangeAspect="1"/>
          </p:cNvPicPr>
          <p:nvPr/>
        </p:nvPicPr>
        <p:blipFill>
          <a:blip r:embed="rId4"/>
          <a:stretch>
            <a:fillRect/>
          </a:stretch>
        </p:blipFill>
        <p:spPr>
          <a:xfrm>
            <a:off x="4268968" y="4267200"/>
            <a:ext cx="4875032" cy="2348733"/>
          </a:xfrm>
          <a:prstGeom prst="rect">
            <a:avLst/>
          </a:prstGeom>
        </p:spPr>
      </p:pic>
    </p:spTree>
    <p:extLst>
      <p:ext uri="{BB962C8B-B14F-4D97-AF65-F5344CB8AC3E}">
        <p14:creationId xmlns:p14="http://schemas.microsoft.com/office/powerpoint/2010/main" val="22772263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Object Types and Properties</a:t>
            </a:r>
            <a:endParaRPr lang="en-US" dirty="0"/>
          </a:p>
        </p:txBody>
      </p:sp>
      <p:pic>
        <p:nvPicPr>
          <p:cNvPr id="4" name="Content Placeholder 3"/>
          <p:cNvPicPr>
            <a:picLocks noGrp="1" noChangeAspect="1"/>
          </p:cNvPicPr>
          <p:nvPr>
            <p:ph idx="1"/>
          </p:nvPr>
        </p:nvPicPr>
        <p:blipFill>
          <a:blip r:embed="rId3"/>
          <a:stretch>
            <a:fillRect/>
          </a:stretch>
        </p:blipFill>
        <p:spPr>
          <a:xfrm>
            <a:off x="1657350" y="2133600"/>
            <a:ext cx="5829300" cy="2638425"/>
          </a:xfrm>
          <a:prstGeom prst="rect">
            <a:avLst/>
          </a:prstGeom>
        </p:spPr>
      </p:pic>
    </p:spTree>
    <p:extLst>
      <p:ext uri="{BB962C8B-B14F-4D97-AF65-F5344CB8AC3E}">
        <p14:creationId xmlns:p14="http://schemas.microsoft.com/office/powerpoint/2010/main" val="8016615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Object Types and Properties</a:t>
            </a:r>
            <a:endParaRPr lang="en-US" dirty="0"/>
          </a:p>
        </p:txBody>
      </p:sp>
      <p:pic>
        <p:nvPicPr>
          <p:cNvPr id="4" name="Content Placeholder 3"/>
          <p:cNvPicPr>
            <a:picLocks noGrp="1" noChangeAspect="1"/>
          </p:cNvPicPr>
          <p:nvPr>
            <p:ph idx="1"/>
          </p:nvPr>
        </p:nvPicPr>
        <p:blipFill>
          <a:blip r:embed="rId3"/>
          <a:stretch>
            <a:fillRect/>
          </a:stretch>
        </p:blipFill>
        <p:spPr>
          <a:xfrm>
            <a:off x="467436" y="1828800"/>
            <a:ext cx="4438650" cy="1152525"/>
          </a:xfrm>
          <a:prstGeom prst="rect">
            <a:avLst/>
          </a:prstGeom>
        </p:spPr>
      </p:pic>
      <p:pic>
        <p:nvPicPr>
          <p:cNvPr id="6" name="Picture 5"/>
          <p:cNvPicPr>
            <a:picLocks noChangeAspect="1"/>
          </p:cNvPicPr>
          <p:nvPr/>
        </p:nvPicPr>
        <p:blipFill>
          <a:blip r:embed="rId4"/>
          <a:stretch>
            <a:fillRect/>
          </a:stretch>
        </p:blipFill>
        <p:spPr>
          <a:xfrm>
            <a:off x="448386" y="3200400"/>
            <a:ext cx="4476750" cy="1952625"/>
          </a:xfrm>
          <a:prstGeom prst="rect">
            <a:avLst/>
          </a:prstGeom>
        </p:spPr>
      </p:pic>
      <p:pic>
        <p:nvPicPr>
          <p:cNvPr id="7" name="Picture 6"/>
          <p:cNvPicPr>
            <a:picLocks noChangeAspect="1"/>
          </p:cNvPicPr>
          <p:nvPr/>
        </p:nvPicPr>
        <p:blipFill>
          <a:blip r:embed="rId5"/>
          <a:stretch>
            <a:fillRect/>
          </a:stretch>
        </p:blipFill>
        <p:spPr>
          <a:xfrm>
            <a:off x="4419600" y="4236348"/>
            <a:ext cx="4724400" cy="2316852"/>
          </a:xfrm>
          <a:prstGeom prst="rect">
            <a:avLst/>
          </a:prstGeom>
        </p:spPr>
      </p:pic>
    </p:spTree>
    <p:extLst>
      <p:ext uri="{BB962C8B-B14F-4D97-AF65-F5344CB8AC3E}">
        <p14:creationId xmlns:p14="http://schemas.microsoft.com/office/powerpoint/2010/main" val="40776559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Object Types and Properties</a:t>
            </a:r>
            <a:endParaRPr lang="en-US" dirty="0"/>
          </a:p>
        </p:txBody>
      </p:sp>
      <p:pic>
        <p:nvPicPr>
          <p:cNvPr id="4" name="Content Placeholder 3"/>
          <p:cNvPicPr>
            <a:picLocks noGrp="1" noChangeAspect="1"/>
          </p:cNvPicPr>
          <p:nvPr>
            <p:ph idx="1"/>
          </p:nvPr>
        </p:nvPicPr>
        <p:blipFill>
          <a:blip r:embed="rId3"/>
          <a:stretch>
            <a:fillRect/>
          </a:stretch>
        </p:blipFill>
        <p:spPr>
          <a:xfrm>
            <a:off x="2755434" y="3565120"/>
            <a:ext cx="6284354" cy="2874574"/>
          </a:xfrm>
          <a:prstGeom prst="rect">
            <a:avLst/>
          </a:prstGeom>
        </p:spPr>
      </p:pic>
      <p:pic>
        <p:nvPicPr>
          <p:cNvPr id="6" name="Picture 5"/>
          <p:cNvPicPr>
            <a:picLocks noChangeAspect="1"/>
          </p:cNvPicPr>
          <p:nvPr/>
        </p:nvPicPr>
        <p:blipFill>
          <a:blip r:embed="rId4"/>
          <a:stretch>
            <a:fillRect/>
          </a:stretch>
        </p:blipFill>
        <p:spPr>
          <a:xfrm>
            <a:off x="152400" y="1604515"/>
            <a:ext cx="4267200" cy="1960605"/>
          </a:xfrm>
          <a:prstGeom prst="rect">
            <a:avLst/>
          </a:prstGeom>
        </p:spPr>
      </p:pic>
    </p:spTree>
    <p:extLst>
      <p:ext uri="{BB962C8B-B14F-4D97-AF65-F5344CB8AC3E}">
        <p14:creationId xmlns:p14="http://schemas.microsoft.com/office/powerpoint/2010/main" val="18972188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on Object Types and Properties: Demo</a:t>
            </a:r>
            <a:endParaRPr lang="en-US" dirty="0"/>
          </a:p>
        </p:txBody>
      </p:sp>
      <p:sp>
        <p:nvSpPr>
          <p:cNvPr id="3" name="Content Placeholder 2"/>
          <p:cNvSpPr>
            <a:spLocks noGrp="1"/>
          </p:cNvSpPr>
          <p:nvPr>
            <p:ph idx="1"/>
          </p:nvPr>
        </p:nvSpPr>
        <p:spPr/>
        <p:txBody>
          <a:bodyPr/>
          <a:lstStyle/>
          <a:p>
            <a:pPr marL="0" indent="0">
              <a:buNone/>
            </a:pPr>
            <a:endParaRPr lang="nl-BE" dirty="0"/>
          </a:p>
        </p:txBody>
      </p:sp>
      <p:pic>
        <p:nvPicPr>
          <p:cNvPr id="7" name="Afbeelding 3">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49513" y="1427163"/>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Afbeelding 4">
            <a:hlinkClick r:id="rId5"/>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7641171">
            <a:off x="4927600" y="2179638"/>
            <a:ext cx="1981200"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74922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Exceptions are </a:t>
            </a:r>
            <a:r>
              <a:rPr lang="nl-BE" dirty="0" err="1"/>
              <a:t>Thrown</a:t>
            </a:r>
            <a:endParaRPr lang="en-US" dirty="0"/>
          </a:p>
        </p:txBody>
      </p:sp>
      <p:pic>
        <p:nvPicPr>
          <p:cNvPr id="5" name="Picture 4"/>
          <p:cNvPicPr>
            <a:picLocks noChangeAspect="1"/>
          </p:cNvPicPr>
          <p:nvPr/>
        </p:nvPicPr>
        <p:blipFill>
          <a:blip r:embed="rId3"/>
          <a:stretch>
            <a:fillRect/>
          </a:stretch>
        </p:blipFill>
        <p:spPr>
          <a:xfrm>
            <a:off x="228600" y="1417638"/>
            <a:ext cx="5867400" cy="2524125"/>
          </a:xfrm>
          <a:prstGeom prst="rect">
            <a:avLst/>
          </a:prstGeom>
        </p:spPr>
      </p:pic>
      <p:pic>
        <p:nvPicPr>
          <p:cNvPr id="7" name="Picture 6"/>
          <p:cNvPicPr>
            <a:picLocks noChangeAspect="1"/>
          </p:cNvPicPr>
          <p:nvPr/>
        </p:nvPicPr>
        <p:blipFill>
          <a:blip r:embed="rId4"/>
          <a:stretch>
            <a:fillRect/>
          </a:stretch>
        </p:blipFill>
        <p:spPr>
          <a:xfrm>
            <a:off x="1898460" y="3941763"/>
            <a:ext cx="6800850" cy="2181225"/>
          </a:xfrm>
          <a:prstGeom prst="rect">
            <a:avLst/>
          </a:prstGeom>
        </p:spPr>
      </p:pic>
      <p:sp>
        <p:nvSpPr>
          <p:cNvPr id="4" name="Gedachtewolkje: wolk 3">
            <a:extLst>
              <a:ext uri="{FF2B5EF4-FFF2-40B4-BE49-F238E27FC236}">
                <a16:creationId xmlns:a16="http://schemas.microsoft.com/office/drawing/2014/main" id="{AF66AFBA-BB32-496E-BD58-EDDF9E94CBD5}"/>
              </a:ext>
            </a:extLst>
          </p:cNvPr>
          <p:cNvSpPr/>
          <p:nvPr/>
        </p:nvSpPr>
        <p:spPr>
          <a:xfrm>
            <a:off x="4191000" y="5892800"/>
            <a:ext cx="1600200" cy="573087"/>
          </a:xfrm>
          <a:prstGeom prst="cloudCallout">
            <a:avLst>
              <a:gd name="adj1" fmla="val -46276"/>
              <a:gd name="adj2" fmla="val -8956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BE" sz="1400" dirty="0" err="1"/>
              <a:t>Lambda</a:t>
            </a:r>
            <a:r>
              <a:rPr lang="nl-BE" sz="1400" dirty="0"/>
              <a:t> </a:t>
            </a:r>
            <a:r>
              <a:rPr lang="nl-BE" sz="1400" dirty="0" err="1"/>
              <a:t>expression</a:t>
            </a:r>
            <a:endParaRPr lang="nl-BE" sz="1400" dirty="0"/>
          </a:p>
        </p:txBody>
      </p:sp>
    </p:spTree>
    <p:extLst>
      <p:ext uri="{BB962C8B-B14F-4D97-AF65-F5344CB8AC3E}">
        <p14:creationId xmlns:p14="http://schemas.microsoft.com/office/powerpoint/2010/main" val="7992757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Exceptions are Thrown</a:t>
            </a:r>
            <a:endParaRPr lang="en-US" dirty="0"/>
          </a:p>
        </p:txBody>
      </p:sp>
      <p:pic>
        <p:nvPicPr>
          <p:cNvPr id="4" name="Picture 3"/>
          <p:cNvPicPr>
            <a:picLocks noChangeAspect="1"/>
          </p:cNvPicPr>
          <p:nvPr/>
        </p:nvPicPr>
        <p:blipFill>
          <a:blip r:embed="rId3"/>
          <a:stretch>
            <a:fillRect/>
          </a:stretch>
        </p:blipFill>
        <p:spPr>
          <a:xfrm>
            <a:off x="785812" y="2057400"/>
            <a:ext cx="7572375" cy="2428875"/>
          </a:xfrm>
          <a:prstGeom prst="rect">
            <a:avLst/>
          </a:prstGeom>
        </p:spPr>
      </p:pic>
    </p:spTree>
    <p:extLst>
      <p:ext uri="{BB962C8B-B14F-4D97-AF65-F5344CB8AC3E}">
        <p14:creationId xmlns:p14="http://schemas.microsoft.com/office/powerpoint/2010/main" val="41744289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Exceptions are Thrown</a:t>
            </a:r>
            <a:endParaRPr lang="en-US" dirty="0"/>
          </a:p>
        </p:txBody>
      </p:sp>
      <p:pic>
        <p:nvPicPr>
          <p:cNvPr id="3" name="Picture 2"/>
          <p:cNvPicPr>
            <a:picLocks noChangeAspect="1"/>
          </p:cNvPicPr>
          <p:nvPr/>
        </p:nvPicPr>
        <p:blipFill>
          <a:blip r:embed="rId3"/>
          <a:stretch>
            <a:fillRect/>
          </a:stretch>
        </p:blipFill>
        <p:spPr>
          <a:xfrm>
            <a:off x="952500" y="2214562"/>
            <a:ext cx="7239000" cy="2428875"/>
          </a:xfrm>
          <a:prstGeom prst="rect">
            <a:avLst/>
          </a:prstGeom>
        </p:spPr>
      </p:pic>
    </p:spTree>
    <p:extLst>
      <p:ext uri="{BB962C8B-B14F-4D97-AF65-F5344CB8AC3E}">
        <p14:creationId xmlns:p14="http://schemas.microsoft.com/office/powerpoint/2010/main" val="119329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NUnit Test Suite Organizational Structure</a:t>
            </a:r>
            <a:endParaRPr lang="en-US" dirty="0"/>
          </a:p>
        </p:txBody>
      </p:sp>
      <p:pic>
        <p:nvPicPr>
          <p:cNvPr id="7" name="Content Placeholder 6"/>
          <p:cNvPicPr>
            <a:picLocks noGrp="1" noChangeAspect="1"/>
          </p:cNvPicPr>
          <p:nvPr>
            <p:ph idx="1"/>
          </p:nvPr>
        </p:nvPicPr>
        <p:blipFill>
          <a:blip r:embed="rId3"/>
          <a:stretch>
            <a:fillRect/>
          </a:stretch>
        </p:blipFill>
        <p:spPr>
          <a:xfrm>
            <a:off x="457200" y="2227565"/>
            <a:ext cx="8229600" cy="3271233"/>
          </a:xfrm>
          <a:prstGeom prst="rect">
            <a:avLst/>
          </a:prstGeom>
        </p:spPr>
      </p:pic>
    </p:spTree>
    <p:extLst>
      <p:ext uri="{BB962C8B-B14F-4D97-AF65-F5344CB8AC3E}">
        <p14:creationId xmlns:p14="http://schemas.microsoft.com/office/powerpoint/2010/main" val="5015750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Exceptions are Thrown</a:t>
            </a:r>
            <a:endParaRPr lang="en-US" dirty="0"/>
          </a:p>
        </p:txBody>
      </p:sp>
      <p:pic>
        <p:nvPicPr>
          <p:cNvPr id="4" name="Picture 3"/>
          <p:cNvPicPr>
            <a:picLocks noChangeAspect="1"/>
          </p:cNvPicPr>
          <p:nvPr/>
        </p:nvPicPr>
        <p:blipFill>
          <a:blip r:embed="rId3"/>
          <a:stretch>
            <a:fillRect/>
          </a:stretch>
        </p:blipFill>
        <p:spPr>
          <a:xfrm>
            <a:off x="1262062" y="2152650"/>
            <a:ext cx="6619875" cy="2552700"/>
          </a:xfrm>
          <a:prstGeom prst="rect">
            <a:avLst/>
          </a:prstGeom>
        </p:spPr>
      </p:pic>
    </p:spTree>
    <p:extLst>
      <p:ext uri="{BB962C8B-B14F-4D97-AF65-F5344CB8AC3E}">
        <p14:creationId xmlns:p14="http://schemas.microsoft.com/office/powerpoint/2010/main" val="28496232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Exceptions are Thrown</a:t>
            </a:r>
            <a:endParaRPr lang="en-US" dirty="0"/>
          </a:p>
        </p:txBody>
      </p:sp>
      <p:pic>
        <p:nvPicPr>
          <p:cNvPr id="4" name="Picture 3"/>
          <p:cNvPicPr>
            <a:picLocks noChangeAspect="1"/>
          </p:cNvPicPr>
          <p:nvPr/>
        </p:nvPicPr>
        <p:blipFill>
          <a:blip r:embed="rId3"/>
          <a:stretch>
            <a:fillRect/>
          </a:stretch>
        </p:blipFill>
        <p:spPr>
          <a:xfrm>
            <a:off x="152400" y="1524000"/>
            <a:ext cx="7534275" cy="2571750"/>
          </a:xfrm>
          <a:prstGeom prst="rect">
            <a:avLst/>
          </a:prstGeom>
        </p:spPr>
      </p:pic>
      <p:pic>
        <p:nvPicPr>
          <p:cNvPr id="5" name="Picture 4"/>
          <p:cNvPicPr>
            <a:picLocks noChangeAspect="1"/>
          </p:cNvPicPr>
          <p:nvPr/>
        </p:nvPicPr>
        <p:blipFill>
          <a:blip r:embed="rId4"/>
          <a:stretch>
            <a:fillRect/>
          </a:stretch>
        </p:blipFill>
        <p:spPr>
          <a:xfrm>
            <a:off x="158087" y="4202112"/>
            <a:ext cx="8403609" cy="2397595"/>
          </a:xfrm>
          <a:prstGeom prst="rect">
            <a:avLst/>
          </a:prstGeom>
        </p:spPr>
      </p:pic>
    </p:spTree>
    <p:extLst>
      <p:ext uri="{BB962C8B-B14F-4D97-AF65-F5344CB8AC3E}">
        <p14:creationId xmlns:p14="http://schemas.microsoft.com/office/powerpoint/2010/main" val="11873592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Asserting Exceptions are Thrown: Demo</a:t>
            </a:r>
            <a:endParaRPr lang="en-US" dirty="0"/>
          </a:p>
        </p:txBody>
      </p:sp>
      <p:sp>
        <p:nvSpPr>
          <p:cNvPr id="3" name="Content Placeholder 2"/>
          <p:cNvSpPr>
            <a:spLocks noGrp="1"/>
          </p:cNvSpPr>
          <p:nvPr>
            <p:ph idx="1"/>
          </p:nvPr>
        </p:nvSpPr>
        <p:spPr/>
        <p:txBody>
          <a:bodyPr/>
          <a:lstStyle/>
          <a:p>
            <a:pPr marL="0" indent="0">
              <a:buNone/>
            </a:pPr>
            <a:endParaRPr lang="nl-BE" dirty="0"/>
          </a:p>
        </p:txBody>
      </p:sp>
      <p:pic>
        <p:nvPicPr>
          <p:cNvPr id="7" name="Afbeelding 3">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49513" y="1427163"/>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Afbeelding 4">
            <a:hlinkClick r:id="rId5"/>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7641171">
            <a:off x="4927600" y="2179638"/>
            <a:ext cx="1981200"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68726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NUNIT ATTRIBUTES</a:t>
            </a:r>
          </a:p>
        </p:txBody>
      </p:sp>
      <p:sp>
        <p:nvSpPr>
          <p:cNvPr id="3" name="Text Placeholder 2"/>
          <p:cNvSpPr>
            <a:spLocks noGrp="1"/>
          </p:cNvSpPr>
          <p:nvPr>
            <p:ph type="body" idx="1"/>
          </p:nvPr>
        </p:nvSpPr>
        <p:spPr/>
        <p:txBody>
          <a:bodyPr/>
          <a:lstStyle/>
          <a:p>
            <a:r>
              <a:rPr lang="nl-BE" dirty="0"/>
              <a:t>.NET Testing with NUnit</a:t>
            </a:r>
            <a:endParaRPr lang="en-US" dirty="0"/>
          </a:p>
        </p:txBody>
      </p:sp>
      <p:sp>
        <p:nvSpPr>
          <p:cNvPr id="6" name="Slide Number Placeholder 5"/>
          <p:cNvSpPr>
            <a:spLocks noGrp="1"/>
          </p:cNvSpPr>
          <p:nvPr>
            <p:ph type="sldNum" sz="quarter" idx="12"/>
          </p:nvPr>
        </p:nvSpPr>
        <p:spPr/>
        <p:txBody>
          <a:bodyPr/>
          <a:lstStyle/>
          <a:p>
            <a:pPr>
              <a:defRPr/>
            </a:pPr>
            <a:endParaRPr lang="en-US" altLang="nl-BE" sz="1400"/>
          </a:p>
          <a:p>
            <a:pPr>
              <a:defRPr/>
            </a:pPr>
            <a:r>
              <a:rPr lang="en-US" altLang="nl-BE"/>
              <a:t>Slide </a:t>
            </a:r>
            <a:fld id="{9B246E54-AB54-4D09-909F-0FFF220302BB}" type="slidenum">
              <a:rPr lang="en-US" altLang="nl-BE" smtClean="0"/>
              <a:pPr>
                <a:defRPr/>
              </a:pPr>
              <a:t>63</a:t>
            </a:fld>
            <a:endParaRPr lang="en-US" altLang="nl-BE"/>
          </a:p>
        </p:txBody>
      </p:sp>
    </p:spTree>
    <p:extLst>
      <p:ext uri="{BB962C8B-B14F-4D97-AF65-F5344CB8AC3E}">
        <p14:creationId xmlns:p14="http://schemas.microsoft.com/office/powerpoint/2010/main" val="9436771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Running Code Before and After Each Test</a:t>
            </a:r>
          </a:p>
        </p:txBody>
      </p:sp>
      <p:pic>
        <p:nvPicPr>
          <p:cNvPr id="7" name="Afbeelding 6"/>
          <p:cNvPicPr>
            <a:picLocks noChangeAspect="1"/>
          </p:cNvPicPr>
          <p:nvPr/>
        </p:nvPicPr>
        <p:blipFill>
          <a:blip r:embed="rId3"/>
          <a:stretch>
            <a:fillRect/>
          </a:stretch>
        </p:blipFill>
        <p:spPr>
          <a:xfrm>
            <a:off x="457201" y="1443039"/>
            <a:ext cx="7915426" cy="4271962"/>
          </a:xfrm>
          <a:prstGeom prst="rect">
            <a:avLst/>
          </a:prstGeom>
        </p:spPr>
      </p:pic>
    </p:spTree>
    <p:extLst>
      <p:ext uri="{BB962C8B-B14F-4D97-AF65-F5344CB8AC3E}">
        <p14:creationId xmlns:p14="http://schemas.microsoft.com/office/powerpoint/2010/main" val="37231944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Running Code Before and After Each Test</a:t>
            </a:r>
          </a:p>
        </p:txBody>
      </p:sp>
      <p:sp>
        <p:nvSpPr>
          <p:cNvPr id="6" name="Tijdelijke aanduiding voor dianummer 5"/>
          <p:cNvSpPr>
            <a:spLocks noGrp="1"/>
          </p:cNvSpPr>
          <p:nvPr>
            <p:ph type="sldNum" sz="quarter" idx="12"/>
          </p:nvPr>
        </p:nvSpPr>
        <p:spPr/>
        <p:txBody>
          <a:bodyPr/>
          <a:lstStyle/>
          <a:p>
            <a:pPr>
              <a:defRPr/>
            </a:pPr>
            <a:endParaRPr lang="en-US" altLang="nl-BE" sz="1400"/>
          </a:p>
          <a:p>
            <a:pPr>
              <a:defRPr/>
            </a:pPr>
            <a:r>
              <a:rPr lang="en-US" altLang="nl-BE"/>
              <a:t>Slide </a:t>
            </a:r>
            <a:fld id="{6A116021-0D70-4931-82DD-3C566E966F0F}" type="slidenum">
              <a:rPr lang="en-US" altLang="nl-BE" smtClean="0"/>
              <a:pPr>
                <a:defRPr/>
              </a:pPr>
              <a:t>65</a:t>
            </a:fld>
            <a:endParaRPr lang="en-US" altLang="nl-BE"/>
          </a:p>
        </p:txBody>
      </p:sp>
      <p:sp>
        <p:nvSpPr>
          <p:cNvPr id="7" name="Tekstvak 6"/>
          <p:cNvSpPr txBox="1"/>
          <p:nvPr/>
        </p:nvSpPr>
        <p:spPr>
          <a:xfrm>
            <a:off x="1691479" y="1836936"/>
            <a:ext cx="5761037" cy="461665"/>
          </a:xfrm>
          <a:prstGeom prst="rect">
            <a:avLst/>
          </a:prstGeom>
          <a:solidFill>
            <a:schemeClr val="tx1">
              <a:lumMod val="65000"/>
              <a:lumOff val="35000"/>
            </a:schemeClr>
          </a:solidFill>
        </p:spPr>
        <p:txBody>
          <a:bodyPr wrap="square" rtlCol="0">
            <a:spAutoFit/>
          </a:bodyPr>
          <a:lstStyle/>
          <a:p>
            <a:pPr algn="ctr"/>
            <a:r>
              <a:rPr lang="nl-BE" dirty="0">
                <a:solidFill>
                  <a:schemeClr val="bg1"/>
                </a:solidFill>
                <a:latin typeface="+mn-lt"/>
              </a:rPr>
              <a:t>SETUP</a:t>
            </a:r>
          </a:p>
        </p:txBody>
      </p:sp>
      <p:sp>
        <p:nvSpPr>
          <p:cNvPr id="8" name="Tekstvak 7"/>
          <p:cNvSpPr txBox="1"/>
          <p:nvPr/>
        </p:nvSpPr>
        <p:spPr>
          <a:xfrm>
            <a:off x="1691478" y="3603723"/>
            <a:ext cx="5761037" cy="461665"/>
          </a:xfrm>
          <a:prstGeom prst="rect">
            <a:avLst/>
          </a:prstGeom>
          <a:solidFill>
            <a:schemeClr val="tx1">
              <a:lumMod val="65000"/>
              <a:lumOff val="35000"/>
            </a:schemeClr>
          </a:solidFill>
        </p:spPr>
        <p:txBody>
          <a:bodyPr wrap="square" rtlCol="0">
            <a:spAutoFit/>
          </a:bodyPr>
          <a:lstStyle/>
          <a:p>
            <a:pPr algn="ctr"/>
            <a:r>
              <a:rPr lang="nl-BE" dirty="0">
                <a:solidFill>
                  <a:schemeClr val="bg1"/>
                </a:solidFill>
                <a:latin typeface="+mn-lt"/>
              </a:rPr>
              <a:t>TEARDOWN</a:t>
            </a:r>
          </a:p>
        </p:txBody>
      </p:sp>
      <p:sp>
        <p:nvSpPr>
          <p:cNvPr id="9" name="Tekstvak 8"/>
          <p:cNvSpPr txBox="1"/>
          <p:nvPr/>
        </p:nvSpPr>
        <p:spPr>
          <a:xfrm>
            <a:off x="1691478" y="2742109"/>
            <a:ext cx="5761037" cy="461665"/>
          </a:xfrm>
          <a:prstGeom prst="rect">
            <a:avLst/>
          </a:prstGeom>
          <a:solidFill>
            <a:srgbClr val="92D050"/>
          </a:solidFill>
        </p:spPr>
        <p:txBody>
          <a:bodyPr wrap="square" rtlCol="0">
            <a:spAutoFit/>
          </a:bodyPr>
          <a:lstStyle/>
          <a:p>
            <a:pPr algn="ctr"/>
            <a:r>
              <a:rPr lang="nl-BE" dirty="0">
                <a:solidFill>
                  <a:schemeClr val="bg1"/>
                </a:solidFill>
                <a:latin typeface="+mn-lt"/>
              </a:rPr>
              <a:t>TEST</a:t>
            </a:r>
          </a:p>
        </p:txBody>
      </p:sp>
      <p:sp>
        <p:nvSpPr>
          <p:cNvPr id="10" name="PIJL-OMLAAG 9"/>
          <p:cNvSpPr/>
          <p:nvPr/>
        </p:nvSpPr>
        <p:spPr>
          <a:xfrm>
            <a:off x="4381497" y="2298601"/>
            <a:ext cx="381000" cy="381000"/>
          </a:xfrm>
          <a:prstGeom prst="downArrow">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nl-BE"/>
          </a:p>
        </p:txBody>
      </p:sp>
      <p:sp>
        <p:nvSpPr>
          <p:cNvPr id="11" name="PIJL-OMLAAG 10"/>
          <p:cNvSpPr/>
          <p:nvPr/>
        </p:nvSpPr>
        <p:spPr>
          <a:xfrm>
            <a:off x="4356094" y="3203774"/>
            <a:ext cx="381000" cy="381000"/>
          </a:xfrm>
          <a:prstGeom prst="downArrow">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5814072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sz="4000" dirty="0"/>
              <a:t>Running Code Before and After a Fixture</a:t>
            </a:r>
          </a:p>
        </p:txBody>
      </p:sp>
      <p:pic>
        <p:nvPicPr>
          <p:cNvPr id="7" name="Afbeelding 6"/>
          <p:cNvPicPr>
            <a:picLocks noChangeAspect="1"/>
          </p:cNvPicPr>
          <p:nvPr/>
        </p:nvPicPr>
        <p:blipFill>
          <a:blip r:embed="rId3"/>
          <a:stretch>
            <a:fillRect/>
          </a:stretch>
        </p:blipFill>
        <p:spPr>
          <a:xfrm>
            <a:off x="885825" y="1676400"/>
            <a:ext cx="7372350" cy="3505200"/>
          </a:xfrm>
          <a:prstGeom prst="rect">
            <a:avLst/>
          </a:prstGeom>
        </p:spPr>
      </p:pic>
    </p:spTree>
    <p:extLst>
      <p:ext uri="{BB962C8B-B14F-4D97-AF65-F5344CB8AC3E}">
        <p14:creationId xmlns:p14="http://schemas.microsoft.com/office/powerpoint/2010/main" val="134527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sz="4000" dirty="0"/>
              <a:t>Running Code Before and After a Fixture</a:t>
            </a:r>
          </a:p>
        </p:txBody>
      </p:sp>
      <p:sp>
        <p:nvSpPr>
          <p:cNvPr id="7" name="Tekstvak 6"/>
          <p:cNvSpPr txBox="1"/>
          <p:nvPr/>
        </p:nvSpPr>
        <p:spPr>
          <a:xfrm>
            <a:off x="469900" y="2876500"/>
            <a:ext cx="2664616" cy="461665"/>
          </a:xfrm>
          <a:prstGeom prst="rect">
            <a:avLst/>
          </a:prstGeom>
          <a:solidFill>
            <a:schemeClr val="tx1">
              <a:lumMod val="65000"/>
              <a:lumOff val="35000"/>
            </a:schemeClr>
          </a:solidFill>
        </p:spPr>
        <p:txBody>
          <a:bodyPr wrap="square" rtlCol="0">
            <a:spAutoFit/>
          </a:bodyPr>
          <a:lstStyle/>
          <a:p>
            <a:pPr algn="ctr"/>
            <a:r>
              <a:rPr lang="nl-BE" dirty="0">
                <a:solidFill>
                  <a:schemeClr val="bg1"/>
                </a:solidFill>
                <a:latin typeface="+mn-lt"/>
              </a:rPr>
              <a:t>SETUP</a:t>
            </a:r>
          </a:p>
        </p:txBody>
      </p:sp>
      <p:sp>
        <p:nvSpPr>
          <p:cNvPr id="8" name="Tekstvak 7"/>
          <p:cNvSpPr txBox="1"/>
          <p:nvPr/>
        </p:nvSpPr>
        <p:spPr>
          <a:xfrm>
            <a:off x="482598" y="4179540"/>
            <a:ext cx="2664616" cy="461665"/>
          </a:xfrm>
          <a:prstGeom prst="rect">
            <a:avLst/>
          </a:prstGeom>
          <a:solidFill>
            <a:schemeClr val="tx1">
              <a:lumMod val="65000"/>
              <a:lumOff val="35000"/>
            </a:schemeClr>
          </a:solidFill>
        </p:spPr>
        <p:txBody>
          <a:bodyPr wrap="square" rtlCol="0">
            <a:spAutoFit/>
          </a:bodyPr>
          <a:lstStyle/>
          <a:p>
            <a:pPr algn="ctr"/>
            <a:r>
              <a:rPr lang="nl-BE" dirty="0">
                <a:solidFill>
                  <a:schemeClr val="bg1"/>
                </a:solidFill>
                <a:latin typeface="+mn-lt"/>
              </a:rPr>
              <a:t>TEARDOWN</a:t>
            </a:r>
          </a:p>
        </p:txBody>
      </p:sp>
      <p:sp>
        <p:nvSpPr>
          <p:cNvPr id="9" name="Tekstvak 8"/>
          <p:cNvSpPr txBox="1"/>
          <p:nvPr/>
        </p:nvSpPr>
        <p:spPr>
          <a:xfrm>
            <a:off x="482598" y="3505200"/>
            <a:ext cx="2664616" cy="461665"/>
          </a:xfrm>
          <a:prstGeom prst="rect">
            <a:avLst/>
          </a:prstGeom>
          <a:solidFill>
            <a:srgbClr val="92D050"/>
          </a:solidFill>
        </p:spPr>
        <p:txBody>
          <a:bodyPr wrap="square" rtlCol="0">
            <a:spAutoFit/>
          </a:bodyPr>
          <a:lstStyle/>
          <a:p>
            <a:pPr algn="ctr"/>
            <a:r>
              <a:rPr lang="nl-BE" dirty="0">
                <a:solidFill>
                  <a:schemeClr val="bg1"/>
                </a:solidFill>
                <a:latin typeface="+mn-lt"/>
              </a:rPr>
              <a:t>TEST</a:t>
            </a:r>
          </a:p>
        </p:txBody>
      </p:sp>
      <p:sp>
        <p:nvSpPr>
          <p:cNvPr id="10" name="PIJL-OMLAAG 9"/>
          <p:cNvSpPr/>
          <p:nvPr/>
        </p:nvSpPr>
        <p:spPr>
          <a:xfrm>
            <a:off x="1650997" y="3248521"/>
            <a:ext cx="381000" cy="381000"/>
          </a:xfrm>
          <a:prstGeom prst="downArrow">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nl-BE"/>
          </a:p>
        </p:txBody>
      </p:sp>
      <p:sp>
        <p:nvSpPr>
          <p:cNvPr id="11" name="PIJL-OMLAAG 10"/>
          <p:cNvSpPr/>
          <p:nvPr/>
        </p:nvSpPr>
        <p:spPr>
          <a:xfrm>
            <a:off x="1624406" y="3882107"/>
            <a:ext cx="381000" cy="381000"/>
          </a:xfrm>
          <a:prstGeom prst="downArrow">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nl-BE"/>
          </a:p>
        </p:txBody>
      </p:sp>
      <p:sp>
        <p:nvSpPr>
          <p:cNvPr id="12" name="Tekstvak 11"/>
          <p:cNvSpPr txBox="1"/>
          <p:nvPr/>
        </p:nvSpPr>
        <p:spPr>
          <a:xfrm>
            <a:off x="3335337" y="2858566"/>
            <a:ext cx="2664616" cy="461665"/>
          </a:xfrm>
          <a:prstGeom prst="rect">
            <a:avLst/>
          </a:prstGeom>
          <a:solidFill>
            <a:schemeClr val="tx1">
              <a:lumMod val="65000"/>
              <a:lumOff val="35000"/>
            </a:schemeClr>
          </a:solidFill>
        </p:spPr>
        <p:txBody>
          <a:bodyPr wrap="square" rtlCol="0">
            <a:spAutoFit/>
          </a:bodyPr>
          <a:lstStyle/>
          <a:p>
            <a:pPr algn="ctr"/>
            <a:r>
              <a:rPr lang="nl-BE" dirty="0">
                <a:solidFill>
                  <a:schemeClr val="bg1"/>
                </a:solidFill>
                <a:latin typeface="+mn-lt"/>
              </a:rPr>
              <a:t>SETUP</a:t>
            </a:r>
          </a:p>
        </p:txBody>
      </p:sp>
      <p:sp>
        <p:nvSpPr>
          <p:cNvPr id="13" name="Tekstvak 12"/>
          <p:cNvSpPr txBox="1"/>
          <p:nvPr/>
        </p:nvSpPr>
        <p:spPr>
          <a:xfrm>
            <a:off x="3348035" y="4161606"/>
            <a:ext cx="2664616" cy="461665"/>
          </a:xfrm>
          <a:prstGeom prst="rect">
            <a:avLst/>
          </a:prstGeom>
          <a:solidFill>
            <a:schemeClr val="tx1">
              <a:lumMod val="65000"/>
              <a:lumOff val="35000"/>
            </a:schemeClr>
          </a:solidFill>
        </p:spPr>
        <p:txBody>
          <a:bodyPr wrap="square" rtlCol="0">
            <a:spAutoFit/>
          </a:bodyPr>
          <a:lstStyle/>
          <a:p>
            <a:pPr algn="ctr"/>
            <a:r>
              <a:rPr lang="nl-BE" dirty="0">
                <a:solidFill>
                  <a:schemeClr val="bg1"/>
                </a:solidFill>
                <a:latin typeface="+mn-lt"/>
              </a:rPr>
              <a:t>TEARDOWN</a:t>
            </a:r>
          </a:p>
        </p:txBody>
      </p:sp>
      <p:sp>
        <p:nvSpPr>
          <p:cNvPr id="14" name="Tekstvak 13"/>
          <p:cNvSpPr txBox="1"/>
          <p:nvPr/>
        </p:nvSpPr>
        <p:spPr>
          <a:xfrm>
            <a:off x="3348035" y="3487266"/>
            <a:ext cx="2664616" cy="461665"/>
          </a:xfrm>
          <a:prstGeom prst="rect">
            <a:avLst/>
          </a:prstGeom>
          <a:solidFill>
            <a:srgbClr val="92D050"/>
          </a:solidFill>
        </p:spPr>
        <p:txBody>
          <a:bodyPr wrap="square" rtlCol="0">
            <a:spAutoFit/>
          </a:bodyPr>
          <a:lstStyle/>
          <a:p>
            <a:pPr algn="ctr"/>
            <a:r>
              <a:rPr lang="nl-BE" dirty="0">
                <a:solidFill>
                  <a:schemeClr val="bg1"/>
                </a:solidFill>
                <a:latin typeface="+mn-lt"/>
              </a:rPr>
              <a:t>TEST</a:t>
            </a:r>
          </a:p>
        </p:txBody>
      </p:sp>
      <p:sp>
        <p:nvSpPr>
          <p:cNvPr id="15" name="PIJL-OMLAAG 14"/>
          <p:cNvSpPr/>
          <p:nvPr/>
        </p:nvSpPr>
        <p:spPr>
          <a:xfrm>
            <a:off x="4516434" y="3230587"/>
            <a:ext cx="381000" cy="381000"/>
          </a:xfrm>
          <a:prstGeom prst="downArrow">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nl-BE"/>
          </a:p>
        </p:txBody>
      </p:sp>
      <p:sp>
        <p:nvSpPr>
          <p:cNvPr id="16" name="PIJL-OMLAAG 15"/>
          <p:cNvSpPr/>
          <p:nvPr/>
        </p:nvSpPr>
        <p:spPr>
          <a:xfrm>
            <a:off x="4489843" y="3864173"/>
            <a:ext cx="381000" cy="381000"/>
          </a:xfrm>
          <a:prstGeom prst="downArrow">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nl-BE"/>
          </a:p>
        </p:txBody>
      </p:sp>
      <p:sp>
        <p:nvSpPr>
          <p:cNvPr id="17" name="Tekstvak 16"/>
          <p:cNvSpPr txBox="1"/>
          <p:nvPr/>
        </p:nvSpPr>
        <p:spPr>
          <a:xfrm>
            <a:off x="6188076" y="2858566"/>
            <a:ext cx="2664616" cy="461665"/>
          </a:xfrm>
          <a:prstGeom prst="rect">
            <a:avLst/>
          </a:prstGeom>
          <a:solidFill>
            <a:schemeClr val="tx1">
              <a:lumMod val="65000"/>
              <a:lumOff val="35000"/>
            </a:schemeClr>
          </a:solidFill>
        </p:spPr>
        <p:txBody>
          <a:bodyPr wrap="square" rtlCol="0">
            <a:spAutoFit/>
          </a:bodyPr>
          <a:lstStyle/>
          <a:p>
            <a:pPr algn="ctr"/>
            <a:r>
              <a:rPr lang="nl-BE" dirty="0">
                <a:solidFill>
                  <a:schemeClr val="bg1"/>
                </a:solidFill>
                <a:latin typeface="+mn-lt"/>
              </a:rPr>
              <a:t>SETUP</a:t>
            </a:r>
          </a:p>
        </p:txBody>
      </p:sp>
      <p:sp>
        <p:nvSpPr>
          <p:cNvPr id="18" name="Tekstvak 17"/>
          <p:cNvSpPr txBox="1"/>
          <p:nvPr/>
        </p:nvSpPr>
        <p:spPr>
          <a:xfrm>
            <a:off x="6200774" y="4161606"/>
            <a:ext cx="2664616" cy="461665"/>
          </a:xfrm>
          <a:prstGeom prst="rect">
            <a:avLst/>
          </a:prstGeom>
          <a:solidFill>
            <a:schemeClr val="tx1">
              <a:lumMod val="65000"/>
              <a:lumOff val="35000"/>
            </a:schemeClr>
          </a:solidFill>
        </p:spPr>
        <p:txBody>
          <a:bodyPr wrap="square" rtlCol="0">
            <a:spAutoFit/>
          </a:bodyPr>
          <a:lstStyle/>
          <a:p>
            <a:pPr algn="ctr"/>
            <a:r>
              <a:rPr lang="nl-BE" dirty="0">
                <a:solidFill>
                  <a:schemeClr val="bg1"/>
                </a:solidFill>
                <a:latin typeface="+mn-lt"/>
              </a:rPr>
              <a:t>TEARDOWN</a:t>
            </a:r>
          </a:p>
        </p:txBody>
      </p:sp>
      <p:sp>
        <p:nvSpPr>
          <p:cNvPr id="19" name="Tekstvak 18"/>
          <p:cNvSpPr txBox="1"/>
          <p:nvPr/>
        </p:nvSpPr>
        <p:spPr>
          <a:xfrm>
            <a:off x="6200774" y="3487266"/>
            <a:ext cx="2664616" cy="461665"/>
          </a:xfrm>
          <a:prstGeom prst="rect">
            <a:avLst/>
          </a:prstGeom>
          <a:solidFill>
            <a:srgbClr val="92D050"/>
          </a:solidFill>
        </p:spPr>
        <p:txBody>
          <a:bodyPr wrap="square" rtlCol="0">
            <a:spAutoFit/>
          </a:bodyPr>
          <a:lstStyle/>
          <a:p>
            <a:pPr algn="ctr"/>
            <a:r>
              <a:rPr lang="nl-BE" dirty="0">
                <a:solidFill>
                  <a:schemeClr val="bg1"/>
                </a:solidFill>
                <a:latin typeface="+mn-lt"/>
              </a:rPr>
              <a:t>TEST</a:t>
            </a:r>
          </a:p>
        </p:txBody>
      </p:sp>
      <p:sp>
        <p:nvSpPr>
          <p:cNvPr id="20" name="PIJL-OMLAAG 19"/>
          <p:cNvSpPr/>
          <p:nvPr/>
        </p:nvSpPr>
        <p:spPr>
          <a:xfrm>
            <a:off x="7369173" y="3230587"/>
            <a:ext cx="381000" cy="381000"/>
          </a:xfrm>
          <a:prstGeom prst="downArrow">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nl-BE"/>
          </a:p>
        </p:txBody>
      </p:sp>
      <p:sp>
        <p:nvSpPr>
          <p:cNvPr id="21" name="PIJL-OMLAAG 20"/>
          <p:cNvSpPr/>
          <p:nvPr/>
        </p:nvSpPr>
        <p:spPr>
          <a:xfrm>
            <a:off x="7342582" y="3864173"/>
            <a:ext cx="381000" cy="381000"/>
          </a:xfrm>
          <a:prstGeom prst="downArrow">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nl-BE"/>
          </a:p>
        </p:txBody>
      </p:sp>
      <p:sp>
        <p:nvSpPr>
          <p:cNvPr id="22" name="Tekstvak 21"/>
          <p:cNvSpPr txBox="1"/>
          <p:nvPr/>
        </p:nvSpPr>
        <p:spPr>
          <a:xfrm>
            <a:off x="482598" y="2106091"/>
            <a:ext cx="8382792" cy="461665"/>
          </a:xfrm>
          <a:prstGeom prst="rect">
            <a:avLst/>
          </a:prstGeom>
          <a:solidFill>
            <a:srgbClr val="0070C0"/>
          </a:solidFill>
        </p:spPr>
        <p:txBody>
          <a:bodyPr wrap="square" rtlCol="0">
            <a:spAutoFit/>
          </a:bodyPr>
          <a:lstStyle/>
          <a:p>
            <a:pPr algn="ctr"/>
            <a:r>
              <a:rPr lang="nl-BE" dirty="0">
                <a:solidFill>
                  <a:schemeClr val="bg1"/>
                </a:solidFill>
                <a:latin typeface="+mn-lt"/>
              </a:rPr>
              <a:t>SETUPFIXTURE</a:t>
            </a:r>
          </a:p>
        </p:txBody>
      </p:sp>
      <p:sp>
        <p:nvSpPr>
          <p:cNvPr id="24" name="Tekstvak 23"/>
          <p:cNvSpPr txBox="1"/>
          <p:nvPr/>
        </p:nvSpPr>
        <p:spPr>
          <a:xfrm>
            <a:off x="482598" y="4889847"/>
            <a:ext cx="8382792" cy="461665"/>
          </a:xfrm>
          <a:prstGeom prst="rect">
            <a:avLst/>
          </a:prstGeom>
          <a:solidFill>
            <a:srgbClr val="0070C0"/>
          </a:solidFill>
        </p:spPr>
        <p:txBody>
          <a:bodyPr wrap="square" rtlCol="0">
            <a:spAutoFit/>
          </a:bodyPr>
          <a:lstStyle/>
          <a:p>
            <a:pPr algn="ctr"/>
            <a:r>
              <a:rPr lang="nl-BE" dirty="0">
                <a:solidFill>
                  <a:schemeClr val="bg1"/>
                </a:solidFill>
                <a:latin typeface="+mn-lt"/>
              </a:rPr>
              <a:t>TEARDOWNFIXTURE</a:t>
            </a:r>
          </a:p>
        </p:txBody>
      </p:sp>
    </p:spTree>
    <p:extLst>
      <p:ext uri="{BB962C8B-B14F-4D97-AF65-F5344CB8AC3E}">
        <p14:creationId xmlns:p14="http://schemas.microsoft.com/office/powerpoint/2010/main" val="13515665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Running Code Before and After Assemblies and Namespaces</a:t>
            </a:r>
            <a:endParaRPr lang="nl-BE" dirty="0"/>
          </a:p>
        </p:txBody>
      </p:sp>
      <p:sp>
        <p:nvSpPr>
          <p:cNvPr id="3" name="Tijdelijke aanduiding voor inhoud 2"/>
          <p:cNvSpPr>
            <a:spLocks noGrp="1"/>
          </p:cNvSpPr>
          <p:nvPr>
            <p:ph idx="1"/>
          </p:nvPr>
        </p:nvSpPr>
        <p:spPr/>
        <p:txBody>
          <a:bodyPr/>
          <a:lstStyle/>
          <a:p>
            <a:r>
              <a:rPr lang="nl-BE" dirty="0"/>
              <a:t>Create a special class</a:t>
            </a:r>
          </a:p>
          <a:p>
            <a:r>
              <a:rPr lang="nl-BE" dirty="0"/>
              <a:t>Use the </a:t>
            </a:r>
            <a:r>
              <a:rPr lang="nl-BE" dirty="0">
                <a:solidFill>
                  <a:srgbClr val="92D050"/>
                </a:solidFill>
              </a:rPr>
              <a:t>[SetupFixture] </a:t>
            </a:r>
            <a:r>
              <a:rPr lang="nl-BE" dirty="0"/>
              <a:t>attribute</a:t>
            </a:r>
          </a:p>
          <a:p>
            <a:r>
              <a:rPr lang="nl-BE" dirty="0"/>
              <a:t>The </a:t>
            </a:r>
            <a:r>
              <a:rPr lang="nl-BE" dirty="0">
                <a:solidFill>
                  <a:srgbClr val="92D050"/>
                </a:solidFill>
              </a:rPr>
              <a:t>setup</a:t>
            </a:r>
            <a:r>
              <a:rPr lang="nl-BE" dirty="0"/>
              <a:t> and </a:t>
            </a:r>
            <a:r>
              <a:rPr lang="nl-BE" dirty="0">
                <a:solidFill>
                  <a:srgbClr val="92D050"/>
                </a:solidFill>
              </a:rPr>
              <a:t>teardown </a:t>
            </a:r>
            <a:r>
              <a:rPr lang="nl-BE" dirty="0"/>
              <a:t>methods in this class will be executed before or after all tests in the namespace.</a:t>
            </a:r>
          </a:p>
        </p:txBody>
      </p:sp>
    </p:spTree>
    <p:extLst>
      <p:ext uri="{BB962C8B-B14F-4D97-AF65-F5344CB8AC3E}">
        <p14:creationId xmlns:p14="http://schemas.microsoft.com/office/powerpoint/2010/main" val="5799441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Code Before and After a Namespace</a:t>
            </a:r>
          </a:p>
        </p:txBody>
      </p:sp>
      <p:pic>
        <p:nvPicPr>
          <p:cNvPr id="4" name="Afbeelding 3"/>
          <p:cNvPicPr>
            <a:picLocks noChangeAspect="1"/>
          </p:cNvPicPr>
          <p:nvPr/>
        </p:nvPicPr>
        <p:blipFill>
          <a:blip r:embed="rId3"/>
          <a:stretch>
            <a:fillRect/>
          </a:stretch>
        </p:blipFill>
        <p:spPr>
          <a:xfrm>
            <a:off x="762000" y="1417638"/>
            <a:ext cx="7239000" cy="4378173"/>
          </a:xfrm>
          <a:prstGeom prst="rect">
            <a:avLst/>
          </a:prstGeom>
        </p:spPr>
      </p:pic>
      <p:sp>
        <p:nvSpPr>
          <p:cNvPr id="5" name="Tekstvak 4"/>
          <p:cNvSpPr txBox="1"/>
          <p:nvPr/>
        </p:nvSpPr>
        <p:spPr>
          <a:xfrm>
            <a:off x="3429000" y="2438400"/>
            <a:ext cx="3810000" cy="584775"/>
          </a:xfrm>
          <a:prstGeom prst="rect">
            <a:avLst/>
          </a:prstGeom>
          <a:solidFill>
            <a:schemeClr val="bg1"/>
          </a:solidFill>
          <a:ln w="28575">
            <a:solidFill>
              <a:schemeClr val="tx1"/>
            </a:solidFill>
          </a:ln>
        </p:spPr>
        <p:txBody>
          <a:bodyPr wrap="square" rtlCol="0">
            <a:spAutoFit/>
          </a:bodyPr>
          <a:lstStyle/>
          <a:p>
            <a:r>
              <a:rPr lang="nl-BE" sz="1600" dirty="0">
                <a:latin typeface="+mn-lt"/>
              </a:rPr>
              <a:t>Run </a:t>
            </a:r>
            <a:r>
              <a:rPr lang="nl-BE" sz="1600" b="1" u="sng" dirty="0">
                <a:solidFill>
                  <a:srgbClr val="92D050"/>
                </a:solidFill>
                <a:latin typeface="+mn-lt"/>
              </a:rPr>
              <a:t>before</a:t>
            </a:r>
            <a:r>
              <a:rPr lang="nl-BE" sz="1600" dirty="0">
                <a:latin typeface="+mn-lt"/>
              </a:rPr>
              <a:t> the tests from namespace AttributesDemo.Tests.SomeNameSpace</a:t>
            </a:r>
          </a:p>
        </p:txBody>
      </p:sp>
      <p:cxnSp>
        <p:nvCxnSpPr>
          <p:cNvPr id="7" name="Rechte verbindingslijn met pijl 6"/>
          <p:cNvCxnSpPr>
            <a:stCxn id="5" idx="1"/>
          </p:cNvCxnSpPr>
          <p:nvPr/>
        </p:nvCxnSpPr>
        <p:spPr>
          <a:xfrm flipH="1">
            <a:off x="2362200" y="2730788"/>
            <a:ext cx="1066800" cy="124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kstvak 7"/>
          <p:cNvSpPr txBox="1"/>
          <p:nvPr/>
        </p:nvSpPr>
        <p:spPr>
          <a:xfrm>
            <a:off x="3886200" y="3886200"/>
            <a:ext cx="3810000" cy="584775"/>
          </a:xfrm>
          <a:prstGeom prst="rect">
            <a:avLst/>
          </a:prstGeom>
          <a:solidFill>
            <a:schemeClr val="bg1"/>
          </a:solidFill>
          <a:ln w="28575">
            <a:solidFill>
              <a:schemeClr val="tx1"/>
            </a:solidFill>
          </a:ln>
        </p:spPr>
        <p:txBody>
          <a:bodyPr wrap="square" rtlCol="0">
            <a:spAutoFit/>
          </a:bodyPr>
          <a:lstStyle/>
          <a:p>
            <a:r>
              <a:rPr lang="nl-BE" sz="1600" dirty="0">
                <a:latin typeface="+mn-lt"/>
              </a:rPr>
              <a:t>Run </a:t>
            </a:r>
            <a:r>
              <a:rPr lang="nl-BE" sz="1600" b="1" u="sng" dirty="0">
                <a:solidFill>
                  <a:srgbClr val="92D050"/>
                </a:solidFill>
                <a:latin typeface="+mn-lt"/>
              </a:rPr>
              <a:t>after</a:t>
            </a:r>
            <a:r>
              <a:rPr lang="nl-BE" sz="1600" dirty="0">
                <a:latin typeface="+mn-lt"/>
              </a:rPr>
              <a:t> the tests from namespace AttributesDemo.Tests.SomeNameSpace</a:t>
            </a:r>
          </a:p>
        </p:txBody>
      </p:sp>
      <p:cxnSp>
        <p:nvCxnSpPr>
          <p:cNvPr id="9" name="Rechte verbindingslijn met pijl 8"/>
          <p:cNvCxnSpPr>
            <a:stCxn id="8" idx="1"/>
          </p:cNvCxnSpPr>
          <p:nvPr/>
        </p:nvCxnSpPr>
        <p:spPr>
          <a:xfrm flipH="1">
            <a:off x="2819400" y="4178588"/>
            <a:ext cx="1066800" cy="124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kstvak 9"/>
          <p:cNvSpPr txBox="1"/>
          <p:nvPr/>
        </p:nvSpPr>
        <p:spPr>
          <a:xfrm>
            <a:off x="3733800" y="1720707"/>
            <a:ext cx="3810000" cy="338554"/>
          </a:xfrm>
          <a:prstGeom prst="rect">
            <a:avLst/>
          </a:prstGeom>
          <a:solidFill>
            <a:schemeClr val="bg1"/>
          </a:solidFill>
          <a:ln w="28575">
            <a:solidFill>
              <a:schemeClr val="tx1"/>
            </a:solidFill>
          </a:ln>
        </p:spPr>
        <p:txBody>
          <a:bodyPr wrap="square" rtlCol="0">
            <a:spAutoFit/>
          </a:bodyPr>
          <a:lstStyle/>
          <a:p>
            <a:r>
              <a:rPr lang="nl-BE" sz="1600" dirty="0">
                <a:latin typeface="+mn-lt"/>
              </a:rPr>
              <a:t>Speciale attribute</a:t>
            </a:r>
          </a:p>
        </p:txBody>
      </p:sp>
      <p:cxnSp>
        <p:nvCxnSpPr>
          <p:cNvPr id="11" name="Rechte verbindingslijn met pijl 10"/>
          <p:cNvCxnSpPr>
            <a:stCxn id="10" idx="1"/>
          </p:cNvCxnSpPr>
          <p:nvPr/>
        </p:nvCxnSpPr>
        <p:spPr>
          <a:xfrm flipH="1">
            <a:off x="2667000" y="1889984"/>
            <a:ext cx="1066800" cy="1355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0589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Designating Test Code</a:t>
            </a:r>
            <a:endParaRPr lang="en-US" dirty="0"/>
          </a:p>
        </p:txBody>
      </p:sp>
      <p:pic>
        <p:nvPicPr>
          <p:cNvPr id="7" name="Content Placeholder 6"/>
          <p:cNvPicPr>
            <a:picLocks noGrp="1" noChangeAspect="1"/>
          </p:cNvPicPr>
          <p:nvPr>
            <p:ph idx="1"/>
          </p:nvPr>
        </p:nvPicPr>
        <p:blipFill>
          <a:blip r:embed="rId3"/>
          <a:stretch>
            <a:fillRect/>
          </a:stretch>
        </p:blipFill>
        <p:spPr>
          <a:xfrm>
            <a:off x="457200" y="2298445"/>
            <a:ext cx="8229600" cy="3129473"/>
          </a:xfrm>
          <a:prstGeom prst="rect">
            <a:avLst/>
          </a:prstGeom>
        </p:spPr>
      </p:pic>
    </p:spTree>
    <p:extLst>
      <p:ext uri="{BB962C8B-B14F-4D97-AF65-F5344CB8AC3E}">
        <p14:creationId xmlns:p14="http://schemas.microsoft.com/office/powerpoint/2010/main" val="12619267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Running Code before all tests from Assembly</a:t>
            </a:r>
            <a:endParaRPr lang="nl-BE" dirty="0"/>
          </a:p>
        </p:txBody>
      </p:sp>
      <p:pic>
        <p:nvPicPr>
          <p:cNvPr id="7" name="Tijdelijke aanduiding voor inhoud 6"/>
          <p:cNvPicPr>
            <a:picLocks noGrp="1" noChangeAspect="1"/>
          </p:cNvPicPr>
          <p:nvPr>
            <p:ph idx="1"/>
          </p:nvPr>
        </p:nvPicPr>
        <p:blipFill>
          <a:blip r:embed="rId3"/>
          <a:stretch>
            <a:fillRect/>
          </a:stretch>
        </p:blipFill>
        <p:spPr>
          <a:xfrm>
            <a:off x="556065" y="1600201"/>
            <a:ext cx="8031869" cy="4114800"/>
          </a:xfrm>
          <a:prstGeom prst="rect">
            <a:avLst/>
          </a:prstGeom>
        </p:spPr>
      </p:pic>
    </p:spTree>
    <p:extLst>
      <p:ext uri="{BB962C8B-B14F-4D97-AF65-F5344CB8AC3E}">
        <p14:creationId xmlns:p14="http://schemas.microsoft.com/office/powerpoint/2010/main" val="18129490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Multiple Test Case Data</a:t>
            </a:r>
          </a:p>
        </p:txBody>
      </p:sp>
      <p:pic>
        <p:nvPicPr>
          <p:cNvPr id="7" name="Afbeelding 6"/>
          <p:cNvPicPr>
            <a:picLocks noChangeAspect="1"/>
          </p:cNvPicPr>
          <p:nvPr/>
        </p:nvPicPr>
        <p:blipFill>
          <a:blip r:embed="rId3"/>
          <a:stretch>
            <a:fillRect/>
          </a:stretch>
        </p:blipFill>
        <p:spPr>
          <a:xfrm>
            <a:off x="333375" y="1685925"/>
            <a:ext cx="8477250" cy="3486150"/>
          </a:xfrm>
          <a:prstGeom prst="rect">
            <a:avLst/>
          </a:prstGeom>
        </p:spPr>
      </p:pic>
    </p:spTree>
    <p:extLst>
      <p:ext uri="{BB962C8B-B14F-4D97-AF65-F5344CB8AC3E}">
        <p14:creationId xmlns:p14="http://schemas.microsoft.com/office/powerpoint/2010/main" val="21530651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Multiple Test Case Data</a:t>
            </a:r>
          </a:p>
        </p:txBody>
      </p:sp>
      <p:sp>
        <p:nvSpPr>
          <p:cNvPr id="3" name="Tijdelijke aanduiding voor inhoud 2"/>
          <p:cNvSpPr>
            <a:spLocks noGrp="1"/>
          </p:cNvSpPr>
          <p:nvPr>
            <p:ph idx="1"/>
          </p:nvPr>
        </p:nvSpPr>
        <p:spPr/>
        <p:txBody>
          <a:bodyPr/>
          <a:lstStyle/>
          <a:p>
            <a:r>
              <a:rPr lang="nl-BE" dirty="0"/>
              <a:t>Parametrise your test. E.g.:</a:t>
            </a:r>
            <a:br>
              <a:rPr lang="nl-BE" dirty="0"/>
            </a:br>
            <a:r>
              <a:rPr lang="nl-BE" sz="2000" dirty="0">
                <a:latin typeface="Courier New" panose="02070309020205020404" pitchFamily="49" charset="0"/>
                <a:cs typeface="Courier New" panose="02070309020205020404" pitchFamily="49" charset="0"/>
              </a:rPr>
              <a:t>public void ShouldAddTwoNumbers(</a:t>
            </a:r>
            <a:r>
              <a:rPr lang="nl-BE" sz="2000" dirty="0">
                <a:solidFill>
                  <a:schemeClr val="accent3"/>
                </a:solidFill>
                <a:latin typeface="Courier New" panose="02070309020205020404" pitchFamily="49" charset="0"/>
                <a:cs typeface="Courier New" panose="02070309020205020404" pitchFamily="49" charset="0"/>
              </a:rPr>
              <a:t>int number1, int number2, int expectedresult</a:t>
            </a:r>
            <a:r>
              <a:rPr lang="nl-BE" sz="2000" dirty="0">
                <a:latin typeface="Courier New" panose="02070309020205020404" pitchFamily="49" charset="0"/>
                <a:cs typeface="Courier New" panose="02070309020205020404" pitchFamily="49" charset="0"/>
              </a:rPr>
              <a:t>)</a:t>
            </a:r>
          </a:p>
          <a:p>
            <a:r>
              <a:rPr lang="nl-BE" dirty="0"/>
              <a:t>Use the </a:t>
            </a:r>
            <a:r>
              <a:rPr lang="nl-BE" dirty="0">
                <a:solidFill>
                  <a:schemeClr val="accent3"/>
                </a:solidFill>
              </a:rPr>
              <a:t>[TestCase] </a:t>
            </a:r>
            <a:r>
              <a:rPr lang="nl-BE" dirty="0"/>
              <a:t>attribute to execute the  test multiple times with different parameters.</a:t>
            </a:r>
          </a:p>
        </p:txBody>
      </p:sp>
    </p:spTree>
    <p:extLst>
      <p:ext uri="{BB962C8B-B14F-4D97-AF65-F5344CB8AC3E}">
        <p14:creationId xmlns:p14="http://schemas.microsoft.com/office/powerpoint/2010/main" val="29361489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Mutiple Test Case Data: alternative (1)</a:t>
            </a:r>
          </a:p>
        </p:txBody>
      </p:sp>
      <p:pic>
        <p:nvPicPr>
          <p:cNvPr id="7" name="Afbeelding 6"/>
          <p:cNvPicPr>
            <a:picLocks noChangeAspect="1"/>
          </p:cNvPicPr>
          <p:nvPr/>
        </p:nvPicPr>
        <p:blipFill>
          <a:blip r:embed="rId3"/>
          <a:stretch>
            <a:fillRect/>
          </a:stretch>
        </p:blipFill>
        <p:spPr>
          <a:xfrm>
            <a:off x="431800" y="1752600"/>
            <a:ext cx="5781675" cy="438150"/>
          </a:xfrm>
          <a:prstGeom prst="rect">
            <a:avLst/>
          </a:prstGeom>
        </p:spPr>
      </p:pic>
      <p:pic>
        <p:nvPicPr>
          <p:cNvPr id="8" name="Afbeelding 7"/>
          <p:cNvPicPr>
            <a:picLocks noChangeAspect="1"/>
          </p:cNvPicPr>
          <p:nvPr/>
        </p:nvPicPr>
        <p:blipFill>
          <a:blip r:embed="rId4"/>
          <a:stretch>
            <a:fillRect/>
          </a:stretch>
        </p:blipFill>
        <p:spPr>
          <a:xfrm>
            <a:off x="609600" y="2667000"/>
            <a:ext cx="7172325" cy="2781300"/>
          </a:xfrm>
          <a:prstGeom prst="rect">
            <a:avLst/>
          </a:prstGeom>
        </p:spPr>
      </p:pic>
    </p:spTree>
    <p:extLst>
      <p:ext uri="{BB962C8B-B14F-4D97-AF65-F5344CB8AC3E}">
        <p14:creationId xmlns:p14="http://schemas.microsoft.com/office/powerpoint/2010/main" val="42451102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Multiple Test Case Data: alternative (2)</a:t>
            </a:r>
          </a:p>
        </p:txBody>
      </p:sp>
      <p:pic>
        <p:nvPicPr>
          <p:cNvPr id="7" name="Afbeelding 6"/>
          <p:cNvPicPr>
            <a:picLocks noChangeAspect="1"/>
          </p:cNvPicPr>
          <p:nvPr/>
        </p:nvPicPr>
        <p:blipFill>
          <a:blip r:embed="rId3"/>
          <a:stretch>
            <a:fillRect/>
          </a:stretch>
        </p:blipFill>
        <p:spPr>
          <a:xfrm>
            <a:off x="340941" y="1747838"/>
            <a:ext cx="4499717" cy="2913063"/>
          </a:xfrm>
          <a:prstGeom prst="rect">
            <a:avLst/>
          </a:prstGeom>
        </p:spPr>
      </p:pic>
      <p:pic>
        <p:nvPicPr>
          <p:cNvPr id="8" name="Afbeelding 7"/>
          <p:cNvPicPr>
            <a:picLocks noChangeAspect="1"/>
          </p:cNvPicPr>
          <p:nvPr/>
        </p:nvPicPr>
        <p:blipFill>
          <a:blip r:embed="rId4"/>
          <a:stretch>
            <a:fillRect/>
          </a:stretch>
        </p:blipFill>
        <p:spPr>
          <a:xfrm>
            <a:off x="4419600" y="1747838"/>
            <a:ext cx="5432864" cy="2984501"/>
          </a:xfrm>
          <a:prstGeom prst="rect">
            <a:avLst/>
          </a:prstGeom>
        </p:spPr>
      </p:pic>
      <p:cxnSp>
        <p:nvCxnSpPr>
          <p:cNvPr id="11" name="Rechte verbindingslijn 10"/>
          <p:cNvCxnSpPr/>
          <p:nvPr/>
        </p:nvCxnSpPr>
        <p:spPr>
          <a:xfrm>
            <a:off x="4267200" y="1747838"/>
            <a:ext cx="0" cy="4119562"/>
          </a:xfrm>
          <a:prstGeom prst="line">
            <a:avLst/>
          </a:prstGeom>
        </p:spPr>
        <p:style>
          <a:lnRef idx="2">
            <a:schemeClr val="dk1"/>
          </a:lnRef>
          <a:fillRef idx="0">
            <a:schemeClr val="dk1"/>
          </a:fillRef>
          <a:effectRef idx="1">
            <a:schemeClr val="dk1"/>
          </a:effectRef>
          <a:fontRef idx="minor">
            <a:schemeClr val="tx1"/>
          </a:fontRef>
        </p:style>
      </p:cxnSp>
      <p:sp>
        <p:nvSpPr>
          <p:cNvPr id="9" name="PIJL-RECHTS 8"/>
          <p:cNvSpPr/>
          <p:nvPr/>
        </p:nvSpPr>
        <p:spPr>
          <a:xfrm>
            <a:off x="3581400" y="2438400"/>
            <a:ext cx="838200" cy="38100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nl-BE"/>
          </a:p>
        </p:txBody>
      </p:sp>
      <p:sp>
        <p:nvSpPr>
          <p:cNvPr id="12" name="Tekstvak 11"/>
          <p:cNvSpPr txBox="1"/>
          <p:nvPr/>
        </p:nvSpPr>
        <p:spPr>
          <a:xfrm>
            <a:off x="1300162" y="4925596"/>
            <a:ext cx="7005637" cy="1077218"/>
          </a:xfrm>
          <a:prstGeom prst="rect">
            <a:avLst/>
          </a:prstGeom>
          <a:solidFill>
            <a:schemeClr val="bg1"/>
          </a:solidFill>
          <a:ln w="28575">
            <a:solidFill>
              <a:schemeClr val="tx1"/>
            </a:solidFill>
          </a:ln>
        </p:spPr>
        <p:txBody>
          <a:bodyPr wrap="square" rtlCol="0">
            <a:spAutoFit/>
          </a:bodyPr>
          <a:lstStyle/>
          <a:p>
            <a:r>
              <a:rPr lang="nl-BE" sz="3200" b="1" u="sng" dirty="0">
                <a:solidFill>
                  <a:schemeClr val="accent3"/>
                </a:solidFill>
                <a:latin typeface="+mn-lt"/>
              </a:rPr>
              <a:t>Attention</a:t>
            </a:r>
            <a:r>
              <a:rPr lang="nl-BE" sz="3200" dirty="0">
                <a:latin typeface="+mn-lt"/>
              </a:rPr>
              <a:t>: this method generates 9 tests, not 3!</a:t>
            </a:r>
          </a:p>
        </p:txBody>
      </p:sp>
    </p:spTree>
    <p:extLst>
      <p:ext uri="{BB962C8B-B14F-4D97-AF65-F5344CB8AC3E}">
        <p14:creationId xmlns:p14="http://schemas.microsoft.com/office/powerpoint/2010/main" val="30748320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28600" y="381000"/>
            <a:ext cx="8229600" cy="1143000"/>
          </a:xfrm>
        </p:spPr>
        <p:txBody>
          <a:bodyPr/>
          <a:lstStyle/>
          <a:p>
            <a:r>
              <a:rPr lang="nl-BE" dirty="0"/>
              <a:t>Ignore attribute: Temporarily Ignoring Tests</a:t>
            </a:r>
          </a:p>
        </p:txBody>
      </p:sp>
      <p:pic>
        <p:nvPicPr>
          <p:cNvPr id="7" name="Afbeelding 6"/>
          <p:cNvPicPr>
            <a:picLocks noChangeAspect="1"/>
          </p:cNvPicPr>
          <p:nvPr/>
        </p:nvPicPr>
        <p:blipFill>
          <a:blip r:embed="rId3"/>
          <a:stretch>
            <a:fillRect/>
          </a:stretch>
        </p:blipFill>
        <p:spPr>
          <a:xfrm>
            <a:off x="1543050" y="1981200"/>
            <a:ext cx="6076950" cy="2971800"/>
          </a:xfrm>
          <a:prstGeom prst="rect">
            <a:avLst/>
          </a:prstGeom>
        </p:spPr>
      </p:pic>
    </p:spTree>
    <p:extLst>
      <p:ext uri="{BB962C8B-B14F-4D97-AF65-F5344CB8AC3E}">
        <p14:creationId xmlns:p14="http://schemas.microsoft.com/office/powerpoint/2010/main" val="500303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Organizing Tests into Categories</a:t>
            </a:r>
          </a:p>
        </p:txBody>
      </p:sp>
      <p:pic>
        <p:nvPicPr>
          <p:cNvPr id="7" name="Afbeelding 6"/>
          <p:cNvPicPr>
            <a:picLocks noChangeAspect="1"/>
          </p:cNvPicPr>
          <p:nvPr/>
        </p:nvPicPr>
        <p:blipFill>
          <a:blip r:embed="rId3"/>
          <a:stretch>
            <a:fillRect/>
          </a:stretch>
        </p:blipFill>
        <p:spPr>
          <a:xfrm>
            <a:off x="1447800" y="1905000"/>
            <a:ext cx="5657850" cy="2352675"/>
          </a:xfrm>
          <a:prstGeom prst="rect">
            <a:avLst/>
          </a:prstGeom>
        </p:spPr>
      </p:pic>
    </p:spTree>
    <p:extLst>
      <p:ext uri="{BB962C8B-B14F-4D97-AF65-F5344CB8AC3E}">
        <p14:creationId xmlns:p14="http://schemas.microsoft.com/office/powerpoint/2010/main" val="9709044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p:txBody>
          <a:bodyPr/>
          <a:lstStyle/>
          <a:p>
            <a:pPr marL="0" indent="0" algn="ctr">
              <a:buNone/>
            </a:pPr>
            <a:r>
              <a:rPr lang="nl-BE" dirty="0"/>
              <a:t>You can use </a:t>
            </a:r>
            <a:r>
              <a:rPr lang="nl-BE" b="1" dirty="0">
                <a:solidFill>
                  <a:schemeClr val="accent3"/>
                </a:solidFill>
              </a:rPr>
              <a:t>categories</a:t>
            </a:r>
            <a:r>
              <a:rPr lang="nl-BE" dirty="0"/>
              <a:t> to select only tests from a certain catagory to run. Use categories to </a:t>
            </a:r>
            <a:r>
              <a:rPr lang="nl-BE" b="1" dirty="0">
                <a:solidFill>
                  <a:schemeClr val="accent3"/>
                </a:solidFill>
              </a:rPr>
              <a:t>divide </a:t>
            </a:r>
            <a:r>
              <a:rPr lang="nl-BE" dirty="0"/>
              <a:t>your tests </a:t>
            </a:r>
            <a:r>
              <a:rPr lang="nl-BE" b="1" dirty="0">
                <a:solidFill>
                  <a:schemeClr val="accent3"/>
                </a:solidFill>
              </a:rPr>
              <a:t>logically</a:t>
            </a:r>
            <a:endParaRPr lang="nl-BE" dirty="0"/>
          </a:p>
        </p:txBody>
      </p:sp>
    </p:spTree>
    <p:extLst>
      <p:ext uri="{BB962C8B-B14F-4D97-AF65-F5344CB8AC3E}">
        <p14:creationId xmlns:p14="http://schemas.microsoft.com/office/powerpoint/2010/main" val="9251742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Specify a Maximum Test Run Time</a:t>
            </a:r>
          </a:p>
        </p:txBody>
      </p:sp>
      <p:pic>
        <p:nvPicPr>
          <p:cNvPr id="7" name="Afbeelding 6"/>
          <p:cNvPicPr>
            <a:picLocks noChangeAspect="1"/>
          </p:cNvPicPr>
          <p:nvPr/>
        </p:nvPicPr>
        <p:blipFill>
          <a:blip r:embed="rId3"/>
          <a:stretch>
            <a:fillRect/>
          </a:stretch>
        </p:blipFill>
        <p:spPr>
          <a:xfrm>
            <a:off x="1219200" y="1752600"/>
            <a:ext cx="6276975" cy="3143250"/>
          </a:xfrm>
          <a:prstGeom prst="rect">
            <a:avLst/>
          </a:prstGeom>
        </p:spPr>
      </p:pic>
      <p:sp>
        <p:nvSpPr>
          <p:cNvPr id="8" name="Tekstvak 7"/>
          <p:cNvSpPr txBox="1"/>
          <p:nvPr/>
        </p:nvSpPr>
        <p:spPr>
          <a:xfrm>
            <a:off x="1069181" y="5032405"/>
            <a:ext cx="7005637" cy="830997"/>
          </a:xfrm>
          <a:prstGeom prst="rect">
            <a:avLst/>
          </a:prstGeom>
          <a:solidFill>
            <a:schemeClr val="bg1"/>
          </a:solidFill>
          <a:ln w="28575">
            <a:solidFill>
              <a:schemeClr val="tx1"/>
            </a:solidFill>
          </a:ln>
        </p:spPr>
        <p:txBody>
          <a:bodyPr wrap="square" rtlCol="0">
            <a:spAutoFit/>
          </a:bodyPr>
          <a:lstStyle/>
          <a:p>
            <a:pPr algn="ctr"/>
            <a:r>
              <a:rPr lang="nl-BE" dirty="0">
                <a:latin typeface="+mn-lt"/>
              </a:rPr>
              <a:t>If the test takes longer than the specified amount of time, the test will fail</a:t>
            </a:r>
          </a:p>
        </p:txBody>
      </p:sp>
    </p:spTree>
    <p:extLst>
      <p:ext uri="{BB962C8B-B14F-4D97-AF65-F5344CB8AC3E}">
        <p14:creationId xmlns:p14="http://schemas.microsoft.com/office/powerpoint/2010/main" val="6980795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Repeating a Test Multiple Times</a:t>
            </a:r>
          </a:p>
        </p:txBody>
      </p:sp>
      <p:pic>
        <p:nvPicPr>
          <p:cNvPr id="7" name="Afbeelding 6"/>
          <p:cNvPicPr>
            <a:picLocks noChangeAspect="1"/>
          </p:cNvPicPr>
          <p:nvPr/>
        </p:nvPicPr>
        <p:blipFill>
          <a:blip r:embed="rId3"/>
          <a:stretch>
            <a:fillRect/>
          </a:stretch>
        </p:blipFill>
        <p:spPr>
          <a:xfrm>
            <a:off x="1676400" y="2214562"/>
            <a:ext cx="5791200" cy="2428875"/>
          </a:xfrm>
          <a:prstGeom prst="rect">
            <a:avLst/>
          </a:prstGeom>
        </p:spPr>
      </p:pic>
    </p:spTree>
    <p:extLst>
      <p:ext uri="{BB962C8B-B14F-4D97-AF65-F5344CB8AC3E}">
        <p14:creationId xmlns:p14="http://schemas.microsoft.com/office/powerpoint/2010/main" val="1328053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Designating Test Code</a:t>
            </a:r>
            <a:endParaRPr lang="en-US" dirty="0"/>
          </a:p>
        </p:txBody>
      </p:sp>
      <p:pic>
        <p:nvPicPr>
          <p:cNvPr id="7" name="Content Placeholder 6"/>
          <p:cNvPicPr>
            <a:picLocks noGrp="1" noChangeAspect="1"/>
          </p:cNvPicPr>
          <p:nvPr>
            <p:ph idx="1"/>
          </p:nvPr>
        </p:nvPicPr>
        <p:blipFill>
          <a:blip r:embed="rId3"/>
          <a:stretch>
            <a:fillRect/>
          </a:stretch>
        </p:blipFill>
        <p:spPr>
          <a:xfrm>
            <a:off x="457200" y="1855878"/>
            <a:ext cx="8229600" cy="4014607"/>
          </a:xfrm>
          <a:prstGeom prst="rect">
            <a:avLst/>
          </a:prstGeom>
        </p:spPr>
      </p:pic>
    </p:spTree>
    <p:extLst>
      <p:ext uri="{BB962C8B-B14F-4D97-AF65-F5344CB8AC3E}">
        <p14:creationId xmlns:p14="http://schemas.microsoft.com/office/powerpoint/2010/main" val="20687477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AAA-Pattern</a:t>
            </a:r>
          </a:p>
        </p:txBody>
      </p:sp>
      <p:sp>
        <p:nvSpPr>
          <p:cNvPr id="3" name="Tijdelijke aanduiding voor inhoud 2"/>
          <p:cNvSpPr>
            <a:spLocks noGrp="1"/>
          </p:cNvSpPr>
          <p:nvPr>
            <p:ph idx="1"/>
          </p:nvPr>
        </p:nvSpPr>
        <p:spPr/>
        <p:txBody>
          <a:bodyPr/>
          <a:lstStyle/>
          <a:p>
            <a:r>
              <a:rPr lang="nl-BE" b="1" u="sng" dirty="0">
                <a:solidFill>
                  <a:srgbClr val="92D050"/>
                </a:solidFill>
              </a:rPr>
              <a:t>ARRANGE</a:t>
            </a:r>
            <a:r>
              <a:rPr lang="nl-BE" dirty="0"/>
              <a:t>: you instantiate your objects/variables you need to do the test</a:t>
            </a:r>
          </a:p>
          <a:p>
            <a:r>
              <a:rPr lang="nl-BE" b="1" u="sng" dirty="0">
                <a:solidFill>
                  <a:srgbClr val="92D050"/>
                </a:solidFill>
              </a:rPr>
              <a:t>ACT</a:t>
            </a:r>
            <a:r>
              <a:rPr lang="nl-BE" dirty="0"/>
              <a:t>: You run the method you want to test</a:t>
            </a:r>
          </a:p>
          <a:p>
            <a:r>
              <a:rPr lang="nl-BE" b="1" u="sng" dirty="0">
                <a:solidFill>
                  <a:srgbClr val="92D050"/>
                </a:solidFill>
              </a:rPr>
              <a:t>ASSERT</a:t>
            </a:r>
            <a:r>
              <a:rPr lang="nl-BE" dirty="0"/>
              <a:t>: You check if your result equals the expected result</a:t>
            </a:r>
          </a:p>
        </p:txBody>
      </p:sp>
    </p:spTree>
    <p:extLst>
      <p:ext uri="{BB962C8B-B14F-4D97-AF65-F5344CB8AC3E}">
        <p14:creationId xmlns:p14="http://schemas.microsoft.com/office/powerpoint/2010/main" val="14965072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AAA-Pattern</a:t>
            </a:r>
          </a:p>
        </p:txBody>
      </p:sp>
      <p:pic>
        <p:nvPicPr>
          <p:cNvPr id="8" name="Afbeelding 7"/>
          <p:cNvPicPr>
            <a:picLocks noChangeAspect="1"/>
          </p:cNvPicPr>
          <p:nvPr/>
        </p:nvPicPr>
        <p:blipFill>
          <a:blip r:embed="rId2"/>
          <a:stretch>
            <a:fillRect/>
          </a:stretch>
        </p:blipFill>
        <p:spPr>
          <a:xfrm>
            <a:off x="838200" y="1600200"/>
            <a:ext cx="6010275" cy="3848100"/>
          </a:xfrm>
          <a:prstGeom prst="rect">
            <a:avLst/>
          </a:prstGeom>
        </p:spPr>
      </p:pic>
      <p:sp>
        <p:nvSpPr>
          <p:cNvPr id="9" name="Tekstvak 8"/>
          <p:cNvSpPr txBox="1"/>
          <p:nvPr/>
        </p:nvSpPr>
        <p:spPr>
          <a:xfrm>
            <a:off x="5334000" y="3223796"/>
            <a:ext cx="1066800" cy="338554"/>
          </a:xfrm>
          <a:prstGeom prst="rect">
            <a:avLst/>
          </a:prstGeom>
          <a:solidFill>
            <a:schemeClr val="bg1"/>
          </a:solidFill>
          <a:ln w="28575">
            <a:solidFill>
              <a:schemeClr val="tx1"/>
            </a:solidFill>
          </a:ln>
        </p:spPr>
        <p:txBody>
          <a:bodyPr wrap="square" rtlCol="0">
            <a:spAutoFit/>
          </a:bodyPr>
          <a:lstStyle/>
          <a:p>
            <a:r>
              <a:rPr lang="nl-BE" sz="1600" dirty="0">
                <a:latin typeface="+mn-lt"/>
              </a:rPr>
              <a:t>ARRANGE</a:t>
            </a:r>
          </a:p>
        </p:txBody>
      </p:sp>
      <p:sp>
        <p:nvSpPr>
          <p:cNvPr id="10" name="Tekstvak 9"/>
          <p:cNvSpPr txBox="1"/>
          <p:nvPr/>
        </p:nvSpPr>
        <p:spPr>
          <a:xfrm>
            <a:off x="4953000" y="3881815"/>
            <a:ext cx="1066800" cy="338554"/>
          </a:xfrm>
          <a:prstGeom prst="rect">
            <a:avLst/>
          </a:prstGeom>
          <a:solidFill>
            <a:schemeClr val="bg1"/>
          </a:solidFill>
          <a:ln w="28575">
            <a:solidFill>
              <a:schemeClr val="tx1"/>
            </a:solidFill>
          </a:ln>
        </p:spPr>
        <p:txBody>
          <a:bodyPr wrap="square" rtlCol="0">
            <a:spAutoFit/>
          </a:bodyPr>
          <a:lstStyle/>
          <a:p>
            <a:r>
              <a:rPr lang="nl-BE" sz="1600" dirty="0">
                <a:latin typeface="+mn-lt"/>
              </a:rPr>
              <a:t>ACT</a:t>
            </a:r>
          </a:p>
        </p:txBody>
      </p:sp>
      <p:sp>
        <p:nvSpPr>
          <p:cNvPr id="11" name="Tekstvak 10"/>
          <p:cNvSpPr txBox="1"/>
          <p:nvPr/>
        </p:nvSpPr>
        <p:spPr>
          <a:xfrm>
            <a:off x="5638800" y="4301123"/>
            <a:ext cx="1066800" cy="338554"/>
          </a:xfrm>
          <a:prstGeom prst="rect">
            <a:avLst/>
          </a:prstGeom>
          <a:solidFill>
            <a:schemeClr val="bg1"/>
          </a:solidFill>
          <a:ln w="28575">
            <a:solidFill>
              <a:schemeClr val="tx1"/>
            </a:solidFill>
          </a:ln>
        </p:spPr>
        <p:txBody>
          <a:bodyPr wrap="square" rtlCol="0">
            <a:spAutoFit/>
          </a:bodyPr>
          <a:lstStyle/>
          <a:p>
            <a:r>
              <a:rPr lang="nl-BE" sz="1600" dirty="0">
                <a:latin typeface="+mn-lt"/>
              </a:rPr>
              <a:t>ASSERT</a:t>
            </a:r>
          </a:p>
        </p:txBody>
      </p:sp>
    </p:spTree>
    <p:extLst>
      <p:ext uri="{BB962C8B-B14F-4D97-AF65-F5344CB8AC3E}">
        <p14:creationId xmlns:p14="http://schemas.microsoft.com/office/powerpoint/2010/main" val="15920332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What are Asserts?</a:t>
            </a:r>
            <a:endParaRPr lang="en-US" dirty="0"/>
          </a:p>
        </p:txBody>
      </p:sp>
      <p:pic>
        <p:nvPicPr>
          <p:cNvPr id="7" name="Content Placeholder 6"/>
          <p:cNvPicPr>
            <a:picLocks noGrp="1" noChangeAspect="1"/>
          </p:cNvPicPr>
          <p:nvPr>
            <p:ph idx="1"/>
          </p:nvPr>
        </p:nvPicPr>
        <p:blipFill>
          <a:blip r:embed="rId3"/>
          <a:stretch>
            <a:fillRect/>
          </a:stretch>
        </p:blipFill>
        <p:spPr>
          <a:xfrm>
            <a:off x="742950" y="2515394"/>
            <a:ext cx="7658100" cy="2695575"/>
          </a:xfrm>
          <a:prstGeom prst="rect">
            <a:avLst/>
          </a:prstGeom>
        </p:spPr>
      </p:pic>
    </p:spTree>
    <p:extLst>
      <p:ext uri="{BB962C8B-B14F-4D97-AF65-F5344CB8AC3E}">
        <p14:creationId xmlns:p14="http://schemas.microsoft.com/office/powerpoint/2010/main" val="2402286475"/>
      </p:ext>
    </p:extLst>
  </p:cSld>
  <p:clrMapOvr>
    <a:masterClrMapping/>
  </p:clrMapOvr>
</p:sld>
</file>

<file path=ppt/theme/theme1.xml><?xml version="1.0" encoding="utf-8"?>
<a:theme xmlns:a="http://schemas.openxmlformats.org/drawingml/2006/main" name="PXL_layout">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XL_layout" id="{F78E4EEF-C937-4A91-8849-C01AA33B5EC6}" vid="{FBFEF568-117F-4753-85FC-D1E5DC7D6419}"/>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Kantoorth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PXL_layout</Template>
  <TotalTime>4367</TotalTime>
  <Words>12988</Words>
  <Application>Microsoft Office PowerPoint</Application>
  <PresentationFormat>Diavoorstelling (4:3)</PresentationFormat>
  <Paragraphs>505</Paragraphs>
  <Slides>81</Slides>
  <Notes>69</Notes>
  <HiddenSlides>0</HiddenSlides>
  <MMClips>0</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81</vt:i4>
      </vt:variant>
    </vt:vector>
  </HeadingPairs>
  <TitlesOfParts>
    <vt:vector size="86" baseType="lpstr">
      <vt:lpstr>Arial</vt:lpstr>
      <vt:lpstr>Calibri</vt:lpstr>
      <vt:lpstr>Courier New</vt:lpstr>
      <vt:lpstr>Times New Roman</vt:lpstr>
      <vt:lpstr>PXL_layout</vt:lpstr>
      <vt:lpstr>.Net Testing with NUnit</vt:lpstr>
      <vt:lpstr>Objectives</vt:lpstr>
      <vt:lpstr>Getting Started with Unit Testing using NUnit</vt:lpstr>
      <vt:lpstr>PowerPoint-presentatie</vt:lpstr>
      <vt:lpstr>Testing Frameworks / Test Runners</vt:lpstr>
      <vt:lpstr>NUnit Test Suite Organizational Structure</vt:lpstr>
      <vt:lpstr>Designating Test Code</vt:lpstr>
      <vt:lpstr>Designating Test Code</vt:lpstr>
      <vt:lpstr>What are Asserts?</vt:lpstr>
      <vt:lpstr>What are Asserts?</vt:lpstr>
      <vt:lpstr>What Makes a Good Test ?</vt:lpstr>
      <vt:lpstr>Naming Conventions</vt:lpstr>
      <vt:lpstr>Enabling NUnit Test Executing in Visual Studio</vt:lpstr>
      <vt:lpstr>Writing an NUnit Test from Scratch</vt:lpstr>
      <vt:lpstr>Writing an NUnit Test from Scratch: Demo</vt:lpstr>
      <vt:lpstr>NUNIT Asserts</vt:lpstr>
      <vt:lpstr>String Equality : Is.EqualTo()</vt:lpstr>
      <vt:lpstr>Is.EqualTo().IgnoreCase</vt:lpstr>
      <vt:lpstr>Is.Not.EqualTo()</vt:lpstr>
      <vt:lpstr>Asserting String Equality: Demo</vt:lpstr>
      <vt:lpstr>Numerical Equality</vt:lpstr>
      <vt:lpstr>Is.EqualTo().Within();</vt:lpstr>
      <vt:lpstr>Is.EqualTo().Within().Percent</vt:lpstr>
      <vt:lpstr>Asserting Numerical Equality: Demo</vt:lpstr>
      <vt:lpstr>Asserting DateTime Equality</vt:lpstr>
      <vt:lpstr>Asserting DateTime Equality</vt:lpstr>
      <vt:lpstr>Asserting DateTime Equality</vt:lpstr>
      <vt:lpstr>Asserting DateTime Equality: Demo</vt:lpstr>
      <vt:lpstr>Asserting with Ranges</vt:lpstr>
      <vt:lpstr>Asserting with Ranges</vt:lpstr>
      <vt:lpstr>Asserting with Ranges</vt:lpstr>
      <vt:lpstr>Asserting with Ranges: Demo</vt:lpstr>
      <vt:lpstr>Asserting Nulls and Booleans</vt:lpstr>
      <vt:lpstr>Asserting Nulls and Booleans</vt:lpstr>
      <vt:lpstr>Asserting Nulls and Booleans</vt:lpstr>
      <vt:lpstr>Asserting Nulls and Booleans: Demo</vt:lpstr>
      <vt:lpstr>Asserting on Collections</vt:lpstr>
      <vt:lpstr>Asserting on Collections</vt:lpstr>
      <vt:lpstr>Asserting on Collections</vt:lpstr>
      <vt:lpstr>Asserting on Collections</vt:lpstr>
      <vt:lpstr>Asserting on Collections</vt:lpstr>
      <vt:lpstr>Asserting on Collections</vt:lpstr>
      <vt:lpstr>Asserting on Collections</vt:lpstr>
      <vt:lpstr>Asserting on Collections</vt:lpstr>
      <vt:lpstr>Asserting on Collections</vt:lpstr>
      <vt:lpstr>Asserting on Collections</vt:lpstr>
      <vt:lpstr>Asserting on Collections: Demo</vt:lpstr>
      <vt:lpstr>Asserting Reference Equality</vt:lpstr>
      <vt:lpstr>Asserting Reference Equality</vt:lpstr>
      <vt:lpstr>Asserting Reference Equality</vt:lpstr>
      <vt:lpstr>Asserting Reference Equality: Demo</vt:lpstr>
      <vt:lpstr>Asserting Object Types and Properties</vt:lpstr>
      <vt:lpstr>Asserting Object Types and Properties</vt:lpstr>
      <vt:lpstr>Asserting Object Types and Properties</vt:lpstr>
      <vt:lpstr>Asserting Object Types and Properties</vt:lpstr>
      <vt:lpstr>Asserting on Object Types and Properties: Demo</vt:lpstr>
      <vt:lpstr>Asserting Exceptions are Thrown</vt:lpstr>
      <vt:lpstr>Asserting Exceptions are Thrown</vt:lpstr>
      <vt:lpstr>Asserting Exceptions are Thrown</vt:lpstr>
      <vt:lpstr>Asserting Exceptions are Thrown</vt:lpstr>
      <vt:lpstr>Asserting Exceptions are Thrown</vt:lpstr>
      <vt:lpstr>Asserting Exceptions are Thrown: Demo</vt:lpstr>
      <vt:lpstr>NUNIT ATTRIBUTES</vt:lpstr>
      <vt:lpstr>Running Code Before and After Each Test</vt:lpstr>
      <vt:lpstr>Running Code Before and After Each Test</vt:lpstr>
      <vt:lpstr>Running Code Before and After a Fixture</vt:lpstr>
      <vt:lpstr>Running Code Before and After a Fixture</vt:lpstr>
      <vt:lpstr>Running Code Before and After Assemblies and Namespaces</vt:lpstr>
      <vt:lpstr>Running Code Before and After a Namespace</vt:lpstr>
      <vt:lpstr>Running Code before all tests from Assembly</vt:lpstr>
      <vt:lpstr>Multiple Test Case Data</vt:lpstr>
      <vt:lpstr>Multiple Test Case Data</vt:lpstr>
      <vt:lpstr>Mutiple Test Case Data: alternative (1)</vt:lpstr>
      <vt:lpstr>Multiple Test Case Data: alternative (2)</vt:lpstr>
      <vt:lpstr>Ignore attribute: Temporarily Ignoring Tests</vt:lpstr>
      <vt:lpstr>Organizing Tests into Categories</vt:lpstr>
      <vt:lpstr>PowerPoint-presentatie</vt:lpstr>
      <vt:lpstr>Specify a Maximum Test Run Time</vt:lpstr>
      <vt:lpstr>Repeating a Test Multiple Times</vt:lpstr>
      <vt:lpstr>AAA-Pattern</vt:lpstr>
      <vt:lpstr>AAA-Pattern</vt:lpstr>
    </vt:vector>
  </TitlesOfParts>
  <Company>Mike Murach &amp; Associates,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Stephen</dc:creator>
  <cp:lastModifiedBy>Wesley Hendrikx</cp:lastModifiedBy>
  <cp:revision>712</cp:revision>
  <dcterms:created xsi:type="dcterms:W3CDTF">2011-02-08T23:20:43Z</dcterms:created>
  <dcterms:modified xsi:type="dcterms:W3CDTF">2018-10-06T08:14:27Z</dcterms:modified>
</cp:coreProperties>
</file>